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09CFE-E314-41A8-9A26-E06038472C2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BC7E877-C135-4886-A01E-93A667A59C73}">
      <dgm:prSet/>
      <dgm:spPr/>
      <dgm:t>
        <a:bodyPr/>
        <a:lstStyle/>
        <a:p>
          <a:r>
            <a:rPr lang="en-US"/>
            <a:t>This analysis has been done using an anonymized feature-set, so I will be making a few assumptions of the given dataset.</a:t>
          </a:r>
        </a:p>
      </dgm:t>
    </dgm:pt>
    <dgm:pt modelId="{1AEB5191-80A5-4882-BC63-7DB41B214003}" type="parTrans" cxnId="{0C5B93D4-7536-4B23-AECF-F172A3848688}">
      <dgm:prSet/>
      <dgm:spPr/>
      <dgm:t>
        <a:bodyPr/>
        <a:lstStyle/>
        <a:p>
          <a:endParaRPr lang="en-US"/>
        </a:p>
      </dgm:t>
    </dgm:pt>
    <dgm:pt modelId="{B126B5D2-C892-4D65-A3F7-D8270A31839A}" type="sibTrans" cxnId="{0C5B93D4-7536-4B23-AECF-F172A3848688}">
      <dgm:prSet/>
      <dgm:spPr/>
      <dgm:t>
        <a:bodyPr/>
        <a:lstStyle/>
        <a:p>
          <a:endParaRPr lang="en-US"/>
        </a:p>
      </dgm:t>
    </dgm:pt>
    <dgm:pt modelId="{105D8EB8-CDF3-4E9F-B5DA-779888787D78}">
      <dgm:prSet/>
      <dgm:spPr/>
      <dgm:t>
        <a:bodyPr/>
        <a:lstStyle/>
        <a:p>
          <a:r>
            <a:rPr lang="en-US" dirty="0"/>
            <a:t>The given metrics are all classified with the following prefixes:</a:t>
          </a:r>
        </a:p>
      </dgm:t>
    </dgm:pt>
    <dgm:pt modelId="{5A8E3CD3-8471-42B3-A917-11209E809268}" type="parTrans" cxnId="{3BBDE1C9-AB25-48C9-84B4-A510E027F6D0}">
      <dgm:prSet/>
      <dgm:spPr/>
      <dgm:t>
        <a:bodyPr/>
        <a:lstStyle/>
        <a:p>
          <a:endParaRPr lang="en-US"/>
        </a:p>
      </dgm:t>
    </dgm:pt>
    <dgm:pt modelId="{1773E1AB-BF12-4E7B-8D9D-35B61C936F8D}" type="sibTrans" cxnId="{3BBDE1C9-AB25-48C9-84B4-A510E027F6D0}">
      <dgm:prSet/>
      <dgm:spPr/>
      <dgm:t>
        <a:bodyPr/>
        <a:lstStyle/>
        <a:p>
          <a:endParaRPr lang="en-US"/>
        </a:p>
      </dgm:t>
    </dgm:pt>
    <dgm:pt modelId="{8E604E29-69AF-45AF-964C-94D40415BD0F}">
      <dgm:prSet/>
      <dgm:spPr/>
      <dgm:t>
        <a:bodyPr/>
        <a:lstStyle/>
        <a:p>
          <a:r>
            <a:rPr lang="en-US" dirty="0"/>
            <a:t>Sales – Pricing (premiums and deductibles)</a:t>
          </a:r>
        </a:p>
      </dgm:t>
    </dgm:pt>
    <dgm:pt modelId="{22A41A15-E023-409E-8161-C7AE25553CEB}" type="parTrans" cxnId="{B2335240-D691-4C70-BB94-E0C75010C0A9}">
      <dgm:prSet/>
      <dgm:spPr/>
      <dgm:t>
        <a:bodyPr/>
        <a:lstStyle/>
        <a:p>
          <a:endParaRPr lang="en-US"/>
        </a:p>
      </dgm:t>
    </dgm:pt>
    <dgm:pt modelId="{7025AFD9-4131-4284-9F52-65C6783D06B0}" type="sibTrans" cxnId="{B2335240-D691-4C70-BB94-E0C75010C0A9}">
      <dgm:prSet/>
      <dgm:spPr/>
      <dgm:t>
        <a:bodyPr/>
        <a:lstStyle/>
        <a:p>
          <a:endParaRPr lang="en-US"/>
        </a:p>
      </dgm:t>
    </dgm:pt>
    <dgm:pt modelId="{9B6A4C40-44F9-400C-BE6F-2385E3E2D145}">
      <dgm:prSet/>
      <dgm:spPr/>
      <dgm:t>
        <a:bodyPr/>
        <a:lstStyle/>
        <a:p>
          <a:r>
            <a:rPr lang="en-US" dirty="0"/>
            <a:t>Personal – Information about the customer</a:t>
          </a:r>
        </a:p>
      </dgm:t>
    </dgm:pt>
    <dgm:pt modelId="{B91098CA-CEAE-41E7-A6F8-BED8B04D4D35}" type="parTrans" cxnId="{37F0752C-ED29-436F-905E-8CBDE706B43D}">
      <dgm:prSet/>
      <dgm:spPr/>
      <dgm:t>
        <a:bodyPr/>
        <a:lstStyle/>
        <a:p>
          <a:endParaRPr lang="en-US"/>
        </a:p>
      </dgm:t>
    </dgm:pt>
    <dgm:pt modelId="{7FDE8130-31E2-4B47-BAB7-9FED8F3ACD3F}" type="sibTrans" cxnId="{37F0752C-ED29-436F-905E-8CBDE706B43D}">
      <dgm:prSet/>
      <dgm:spPr/>
      <dgm:t>
        <a:bodyPr/>
        <a:lstStyle/>
        <a:p>
          <a:endParaRPr lang="en-US"/>
        </a:p>
      </dgm:t>
    </dgm:pt>
    <dgm:pt modelId="{62046691-2304-4778-B31E-386C44F71767}">
      <dgm:prSet/>
      <dgm:spPr/>
      <dgm:t>
        <a:bodyPr/>
        <a:lstStyle/>
        <a:p>
          <a:r>
            <a:rPr lang="en-US" dirty="0"/>
            <a:t>Property – The asset in question of being insured</a:t>
          </a:r>
        </a:p>
      </dgm:t>
    </dgm:pt>
    <dgm:pt modelId="{83062CE5-C748-4694-BCB0-1323A239BC28}" type="parTrans" cxnId="{80951141-215C-4287-8CD7-5429BAEC21AA}">
      <dgm:prSet/>
      <dgm:spPr/>
      <dgm:t>
        <a:bodyPr/>
        <a:lstStyle/>
        <a:p>
          <a:endParaRPr lang="en-US"/>
        </a:p>
      </dgm:t>
    </dgm:pt>
    <dgm:pt modelId="{D7A43CC9-1E30-4030-9790-5EB63471182D}" type="sibTrans" cxnId="{80951141-215C-4287-8CD7-5429BAEC21AA}">
      <dgm:prSet/>
      <dgm:spPr/>
      <dgm:t>
        <a:bodyPr/>
        <a:lstStyle/>
        <a:p>
          <a:endParaRPr lang="en-US"/>
        </a:p>
      </dgm:t>
    </dgm:pt>
    <dgm:pt modelId="{1883B714-A668-4848-86A2-92C515D4BD06}">
      <dgm:prSet/>
      <dgm:spPr/>
      <dgm:t>
        <a:bodyPr/>
        <a:lstStyle/>
        <a:p>
          <a:r>
            <a:rPr lang="en-US" dirty="0"/>
            <a:t>Geographic – location information (customer/asset)</a:t>
          </a:r>
        </a:p>
      </dgm:t>
    </dgm:pt>
    <dgm:pt modelId="{12006AA9-65FE-4666-BA73-22357318E555}" type="parTrans" cxnId="{E7444461-8FCF-455E-A51B-8B6EA768941E}">
      <dgm:prSet/>
      <dgm:spPr/>
      <dgm:t>
        <a:bodyPr/>
        <a:lstStyle/>
        <a:p>
          <a:endParaRPr lang="en-US"/>
        </a:p>
      </dgm:t>
    </dgm:pt>
    <dgm:pt modelId="{842ADB04-3072-44C6-B153-3010A5C03FB2}" type="sibTrans" cxnId="{E7444461-8FCF-455E-A51B-8B6EA768941E}">
      <dgm:prSet/>
      <dgm:spPr/>
      <dgm:t>
        <a:bodyPr/>
        <a:lstStyle/>
        <a:p>
          <a:endParaRPr lang="en-US"/>
        </a:p>
      </dgm:t>
    </dgm:pt>
    <dgm:pt modelId="{0E606052-5369-4E70-9EF8-BC0C84EB07D8}">
      <dgm:prSet/>
      <dgm:spPr/>
      <dgm:t>
        <a:bodyPr/>
        <a:lstStyle/>
        <a:p>
          <a:r>
            <a:rPr lang="en-US" dirty="0"/>
            <a:t>Coverage – coverages offered</a:t>
          </a:r>
        </a:p>
      </dgm:t>
    </dgm:pt>
    <dgm:pt modelId="{774AE659-7939-4A8E-8AE4-DFDC4478E137}" type="parTrans" cxnId="{0725E9DC-0EC9-4070-9723-2E0E848D77AE}">
      <dgm:prSet/>
      <dgm:spPr/>
      <dgm:t>
        <a:bodyPr/>
        <a:lstStyle/>
        <a:p>
          <a:endParaRPr lang="en-US"/>
        </a:p>
      </dgm:t>
    </dgm:pt>
    <dgm:pt modelId="{95ACA6B3-A39A-42E3-A1E0-E1154C7772C5}" type="sibTrans" cxnId="{0725E9DC-0EC9-4070-9723-2E0E848D77AE}">
      <dgm:prSet/>
      <dgm:spPr/>
      <dgm:t>
        <a:bodyPr/>
        <a:lstStyle/>
        <a:p>
          <a:endParaRPr lang="en-US"/>
        </a:p>
      </dgm:t>
    </dgm:pt>
    <dgm:pt modelId="{849A344F-BDD0-485B-AB52-E05475432995}">
      <dgm:prSet/>
      <dgm:spPr/>
      <dgm:t>
        <a:bodyPr/>
        <a:lstStyle/>
        <a:p>
          <a:r>
            <a:rPr lang="en-US"/>
            <a:t>General (Not Specified)</a:t>
          </a:r>
        </a:p>
      </dgm:t>
    </dgm:pt>
    <dgm:pt modelId="{854A6D6D-788B-42AE-AA14-AB9D947CC6CC}" type="parTrans" cxnId="{5225EFE9-AE58-4A5A-9A03-1EF573CFE2A6}">
      <dgm:prSet/>
      <dgm:spPr/>
      <dgm:t>
        <a:bodyPr/>
        <a:lstStyle/>
        <a:p>
          <a:endParaRPr lang="en-US"/>
        </a:p>
      </dgm:t>
    </dgm:pt>
    <dgm:pt modelId="{C29F3DF3-4412-4DEE-A45B-BBC7337A8987}" type="sibTrans" cxnId="{5225EFE9-AE58-4A5A-9A03-1EF573CFE2A6}">
      <dgm:prSet/>
      <dgm:spPr/>
      <dgm:t>
        <a:bodyPr/>
        <a:lstStyle/>
        <a:p>
          <a:endParaRPr lang="en-US"/>
        </a:p>
      </dgm:t>
    </dgm:pt>
    <dgm:pt modelId="{3EC01D39-42ED-4E65-8F5B-5F5C6BE6BC02}">
      <dgm:prSet/>
      <dgm:spPr/>
      <dgm:t>
        <a:bodyPr/>
        <a:lstStyle/>
        <a:p>
          <a:r>
            <a:rPr lang="en-US"/>
            <a:t>Missing values will be imputed with most common value </a:t>
          </a:r>
        </a:p>
      </dgm:t>
    </dgm:pt>
    <dgm:pt modelId="{FD4F6DD0-12DE-469A-AAC5-3831C5D1BF21}" type="parTrans" cxnId="{683EB36C-E089-4BFA-A8A0-CAA7B741D5F4}">
      <dgm:prSet/>
      <dgm:spPr/>
      <dgm:t>
        <a:bodyPr/>
        <a:lstStyle/>
        <a:p>
          <a:endParaRPr lang="en-US"/>
        </a:p>
      </dgm:t>
    </dgm:pt>
    <dgm:pt modelId="{12E4BC56-070A-42F9-8AE1-7180058BC628}" type="sibTrans" cxnId="{683EB36C-E089-4BFA-A8A0-CAA7B741D5F4}">
      <dgm:prSet/>
      <dgm:spPr/>
      <dgm:t>
        <a:bodyPr/>
        <a:lstStyle/>
        <a:p>
          <a:endParaRPr lang="en-US"/>
        </a:p>
      </dgm:t>
    </dgm:pt>
    <dgm:pt modelId="{5CFD57B2-B65D-4778-A068-88BD48630820}">
      <dgm:prSet/>
      <dgm:spPr/>
      <dgm:t>
        <a:bodyPr/>
        <a:lstStyle/>
        <a:p>
          <a:r>
            <a:rPr lang="en-US"/>
            <a:t>In the current world, quoting is made under the assumption that the highest drivers are monthly premium, deductible, and coverages.  So we will assume that our model and analysis will reflect this.</a:t>
          </a:r>
        </a:p>
      </dgm:t>
    </dgm:pt>
    <dgm:pt modelId="{EF8730C3-61BE-4B78-A106-95956E38F8C4}" type="parTrans" cxnId="{D9BB5088-FDAD-4CD5-BE85-F620BA84C552}">
      <dgm:prSet/>
      <dgm:spPr/>
      <dgm:t>
        <a:bodyPr/>
        <a:lstStyle/>
        <a:p>
          <a:endParaRPr lang="en-US"/>
        </a:p>
      </dgm:t>
    </dgm:pt>
    <dgm:pt modelId="{05844FBF-DB3B-483D-A599-E2905F3B1D65}" type="sibTrans" cxnId="{D9BB5088-FDAD-4CD5-BE85-F620BA84C552}">
      <dgm:prSet/>
      <dgm:spPr/>
      <dgm:t>
        <a:bodyPr/>
        <a:lstStyle/>
        <a:p>
          <a:endParaRPr lang="en-US"/>
        </a:p>
      </dgm:t>
    </dgm:pt>
    <dgm:pt modelId="{438C9D3E-CB1C-414A-9B77-427045DDB59A}" type="pres">
      <dgm:prSet presAssocID="{76B09CFE-E314-41A8-9A26-E06038472C2F}" presName="linear" presStyleCnt="0">
        <dgm:presLayoutVars>
          <dgm:animLvl val="lvl"/>
          <dgm:resizeHandles val="exact"/>
        </dgm:presLayoutVars>
      </dgm:prSet>
      <dgm:spPr/>
    </dgm:pt>
    <dgm:pt modelId="{91CFDF61-5575-4057-9B28-FED5674EBDEC}" type="pres">
      <dgm:prSet presAssocID="{ABC7E877-C135-4886-A01E-93A667A59C73}" presName="parentText" presStyleLbl="node1" presStyleIdx="0" presStyleCnt="3">
        <dgm:presLayoutVars>
          <dgm:chMax val="0"/>
          <dgm:bulletEnabled val="1"/>
        </dgm:presLayoutVars>
      </dgm:prSet>
      <dgm:spPr/>
    </dgm:pt>
    <dgm:pt modelId="{8A71D534-0E2E-4347-9102-A2856AE9F677}" type="pres">
      <dgm:prSet presAssocID="{ABC7E877-C135-4886-A01E-93A667A59C73}" presName="childText" presStyleLbl="revTx" presStyleIdx="0" presStyleCnt="1">
        <dgm:presLayoutVars>
          <dgm:bulletEnabled val="1"/>
        </dgm:presLayoutVars>
      </dgm:prSet>
      <dgm:spPr/>
    </dgm:pt>
    <dgm:pt modelId="{D115128A-DE54-4051-A92C-1AB77BEC23E5}" type="pres">
      <dgm:prSet presAssocID="{3EC01D39-42ED-4E65-8F5B-5F5C6BE6BC02}" presName="parentText" presStyleLbl="node1" presStyleIdx="1" presStyleCnt="3">
        <dgm:presLayoutVars>
          <dgm:chMax val="0"/>
          <dgm:bulletEnabled val="1"/>
        </dgm:presLayoutVars>
      </dgm:prSet>
      <dgm:spPr/>
    </dgm:pt>
    <dgm:pt modelId="{F906149E-D5FA-4FE0-9CF0-6BAE2148ED62}" type="pres">
      <dgm:prSet presAssocID="{12E4BC56-070A-42F9-8AE1-7180058BC628}" presName="spacer" presStyleCnt="0"/>
      <dgm:spPr/>
    </dgm:pt>
    <dgm:pt modelId="{7612BFC1-22D5-43E2-9018-85A652E4BAB6}" type="pres">
      <dgm:prSet presAssocID="{5CFD57B2-B65D-4778-A068-88BD48630820}" presName="parentText" presStyleLbl="node1" presStyleIdx="2" presStyleCnt="3">
        <dgm:presLayoutVars>
          <dgm:chMax val="0"/>
          <dgm:bulletEnabled val="1"/>
        </dgm:presLayoutVars>
      </dgm:prSet>
      <dgm:spPr/>
    </dgm:pt>
  </dgm:ptLst>
  <dgm:cxnLst>
    <dgm:cxn modelId="{EDA41D02-D68F-4F02-A131-F65166585D4D}" type="presOf" srcId="{5CFD57B2-B65D-4778-A068-88BD48630820}" destId="{7612BFC1-22D5-43E2-9018-85A652E4BAB6}" srcOrd="0" destOrd="0" presId="urn:microsoft.com/office/officeart/2005/8/layout/vList2"/>
    <dgm:cxn modelId="{7D921D03-4EB3-48F1-9884-481EC2AAC91B}" type="presOf" srcId="{ABC7E877-C135-4886-A01E-93A667A59C73}" destId="{91CFDF61-5575-4057-9B28-FED5674EBDEC}" srcOrd="0" destOrd="0" presId="urn:microsoft.com/office/officeart/2005/8/layout/vList2"/>
    <dgm:cxn modelId="{37F0752C-ED29-436F-905E-8CBDE706B43D}" srcId="{105D8EB8-CDF3-4E9F-B5DA-779888787D78}" destId="{9B6A4C40-44F9-400C-BE6F-2385E3E2D145}" srcOrd="1" destOrd="0" parTransId="{B91098CA-CEAE-41E7-A6F8-BED8B04D4D35}" sibTransId="{7FDE8130-31E2-4B47-BAB7-9FED8F3ACD3F}"/>
    <dgm:cxn modelId="{E4D43A2D-7E79-4814-8746-AC24C34795B2}" type="presOf" srcId="{105D8EB8-CDF3-4E9F-B5DA-779888787D78}" destId="{8A71D534-0E2E-4347-9102-A2856AE9F677}" srcOrd="0" destOrd="0" presId="urn:microsoft.com/office/officeart/2005/8/layout/vList2"/>
    <dgm:cxn modelId="{B2335240-D691-4C70-BB94-E0C75010C0A9}" srcId="{105D8EB8-CDF3-4E9F-B5DA-779888787D78}" destId="{8E604E29-69AF-45AF-964C-94D40415BD0F}" srcOrd="0" destOrd="0" parTransId="{22A41A15-E023-409E-8161-C7AE25553CEB}" sibTransId="{7025AFD9-4131-4284-9F52-65C6783D06B0}"/>
    <dgm:cxn modelId="{6441C640-F41A-453E-9ED6-A33FDABA7B04}" type="presOf" srcId="{8E604E29-69AF-45AF-964C-94D40415BD0F}" destId="{8A71D534-0E2E-4347-9102-A2856AE9F677}" srcOrd="0" destOrd="1" presId="urn:microsoft.com/office/officeart/2005/8/layout/vList2"/>
    <dgm:cxn modelId="{80951141-215C-4287-8CD7-5429BAEC21AA}" srcId="{105D8EB8-CDF3-4E9F-B5DA-779888787D78}" destId="{62046691-2304-4778-B31E-386C44F71767}" srcOrd="2" destOrd="0" parTransId="{83062CE5-C748-4694-BCB0-1323A239BC28}" sibTransId="{D7A43CC9-1E30-4030-9790-5EB63471182D}"/>
    <dgm:cxn modelId="{E7444461-8FCF-455E-A51B-8B6EA768941E}" srcId="{105D8EB8-CDF3-4E9F-B5DA-779888787D78}" destId="{1883B714-A668-4848-86A2-92C515D4BD06}" srcOrd="3" destOrd="0" parTransId="{12006AA9-65FE-4666-BA73-22357318E555}" sibTransId="{842ADB04-3072-44C6-B153-3010A5C03FB2}"/>
    <dgm:cxn modelId="{683EB36C-E089-4BFA-A8A0-CAA7B741D5F4}" srcId="{76B09CFE-E314-41A8-9A26-E06038472C2F}" destId="{3EC01D39-42ED-4E65-8F5B-5F5C6BE6BC02}" srcOrd="1" destOrd="0" parTransId="{FD4F6DD0-12DE-469A-AAC5-3831C5D1BF21}" sibTransId="{12E4BC56-070A-42F9-8AE1-7180058BC628}"/>
    <dgm:cxn modelId="{A656EE75-1AFB-47E2-9D04-EC367178ECA1}" type="presOf" srcId="{76B09CFE-E314-41A8-9A26-E06038472C2F}" destId="{438C9D3E-CB1C-414A-9B77-427045DDB59A}" srcOrd="0" destOrd="0" presId="urn:microsoft.com/office/officeart/2005/8/layout/vList2"/>
    <dgm:cxn modelId="{123D9387-CCBE-477A-8981-6D8086F25984}" type="presOf" srcId="{9B6A4C40-44F9-400C-BE6F-2385E3E2D145}" destId="{8A71D534-0E2E-4347-9102-A2856AE9F677}" srcOrd="0" destOrd="2" presId="urn:microsoft.com/office/officeart/2005/8/layout/vList2"/>
    <dgm:cxn modelId="{D9BB5088-FDAD-4CD5-BE85-F620BA84C552}" srcId="{76B09CFE-E314-41A8-9A26-E06038472C2F}" destId="{5CFD57B2-B65D-4778-A068-88BD48630820}" srcOrd="2" destOrd="0" parTransId="{EF8730C3-61BE-4B78-A106-95956E38F8C4}" sibTransId="{05844FBF-DB3B-483D-A599-E2905F3B1D65}"/>
    <dgm:cxn modelId="{54802B8B-57A8-40DC-8E1C-EF41B457D42C}" type="presOf" srcId="{3EC01D39-42ED-4E65-8F5B-5F5C6BE6BC02}" destId="{D115128A-DE54-4051-A92C-1AB77BEC23E5}" srcOrd="0" destOrd="0" presId="urn:microsoft.com/office/officeart/2005/8/layout/vList2"/>
    <dgm:cxn modelId="{3BBDE1C9-AB25-48C9-84B4-A510E027F6D0}" srcId="{ABC7E877-C135-4886-A01E-93A667A59C73}" destId="{105D8EB8-CDF3-4E9F-B5DA-779888787D78}" srcOrd="0" destOrd="0" parTransId="{5A8E3CD3-8471-42B3-A917-11209E809268}" sibTransId="{1773E1AB-BF12-4E7B-8D9D-35B61C936F8D}"/>
    <dgm:cxn modelId="{0FBB5DCC-A155-46C1-A4A6-CB02695EC20B}" type="presOf" srcId="{849A344F-BDD0-485B-AB52-E05475432995}" destId="{8A71D534-0E2E-4347-9102-A2856AE9F677}" srcOrd="0" destOrd="6" presId="urn:microsoft.com/office/officeart/2005/8/layout/vList2"/>
    <dgm:cxn modelId="{C8468ECF-3B12-4B41-AA23-DAC41D849159}" type="presOf" srcId="{0E606052-5369-4E70-9EF8-BC0C84EB07D8}" destId="{8A71D534-0E2E-4347-9102-A2856AE9F677}" srcOrd="0" destOrd="5" presId="urn:microsoft.com/office/officeart/2005/8/layout/vList2"/>
    <dgm:cxn modelId="{FC716DD0-72E1-456A-8BE4-32DDC5BC424F}" type="presOf" srcId="{62046691-2304-4778-B31E-386C44F71767}" destId="{8A71D534-0E2E-4347-9102-A2856AE9F677}" srcOrd="0" destOrd="3" presId="urn:microsoft.com/office/officeart/2005/8/layout/vList2"/>
    <dgm:cxn modelId="{0C5B93D4-7536-4B23-AECF-F172A3848688}" srcId="{76B09CFE-E314-41A8-9A26-E06038472C2F}" destId="{ABC7E877-C135-4886-A01E-93A667A59C73}" srcOrd="0" destOrd="0" parTransId="{1AEB5191-80A5-4882-BC63-7DB41B214003}" sibTransId="{B126B5D2-C892-4D65-A3F7-D8270A31839A}"/>
    <dgm:cxn modelId="{0725E9DC-0EC9-4070-9723-2E0E848D77AE}" srcId="{105D8EB8-CDF3-4E9F-B5DA-779888787D78}" destId="{0E606052-5369-4E70-9EF8-BC0C84EB07D8}" srcOrd="4" destOrd="0" parTransId="{774AE659-7939-4A8E-8AE4-DFDC4478E137}" sibTransId="{95ACA6B3-A39A-42E3-A1E0-E1154C7772C5}"/>
    <dgm:cxn modelId="{6E7970DD-259D-447B-88AB-1D093FD9794F}" type="presOf" srcId="{1883B714-A668-4848-86A2-92C515D4BD06}" destId="{8A71D534-0E2E-4347-9102-A2856AE9F677}" srcOrd="0" destOrd="4" presId="urn:microsoft.com/office/officeart/2005/8/layout/vList2"/>
    <dgm:cxn modelId="{5225EFE9-AE58-4A5A-9A03-1EF573CFE2A6}" srcId="{105D8EB8-CDF3-4E9F-B5DA-779888787D78}" destId="{849A344F-BDD0-485B-AB52-E05475432995}" srcOrd="5" destOrd="0" parTransId="{854A6D6D-788B-42AE-AA14-AB9D947CC6CC}" sibTransId="{C29F3DF3-4412-4DEE-A45B-BBC7337A8987}"/>
    <dgm:cxn modelId="{29E5DD60-CF00-4B2B-AA78-1269A2C35F40}" type="presParOf" srcId="{438C9D3E-CB1C-414A-9B77-427045DDB59A}" destId="{91CFDF61-5575-4057-9B28-FED5674EBDEC}" srcOrd="0" destOrd="0" presId="urn:microsoft.com/office/officeart/2005/8/layout/vList2"/>
    <dgm:cxn modelId="{D2F0A887-03C3-4FB9-85AF-7E3F8C81DEDF}" type="presParOf" srcId="{438C9D3E-CB1C-414A-9B77-427045DDB59A}" destId="{8A71D534-0E2E-4347-9102-A2856AE9F677}" srcOrd="1" destOrd="0" presId="urn:microsoft.com/office/officeart/2005/8/layout/vList2"/>
    <dgm:cxn modelId="{1789AAA6-F32D-44FD-9F27-C6CDB542F164}" type="presParOf" srcId="{438C9D3E-CB1C-414A-9B77-427045DDB59A}" destId="{D115128A-DE54-4051-A92C-1AB77BEC23E5}" srcOrd="2" destOrd="0" presId="urn:microsoft.com/office/officeart/2005/8/layout/vList2"/>
    <dgm:cxn modelId="{012AD261-607C-4C94-BB60-B4F9674B9EC6}" type="presParOf" srcId="{438C9D3E-CB1C-414A-9B77-427045DDB59A}" destId="{F906149E-D5FA-4FE0-9CF0-6BAE2148ED62}" srcOrd="3" destOrd="0" presId="urn:microsoft.com/office/officeart/2005/8/layout/vList2"/>
    <dgm:cxn modelId="{030419C8-BD6F-4C36-AB11-B33EF337BADF}" type="presParOf" srcId="{438C9D3E-CB1C-414A-9B77-427045DDB59A}" destId="{7612BFC1-22D5-43E2-9018-85A652E4BA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FDF61-5575-4057-9B28-FED5674EBDEC}">
      <dsp:nvSpPr>
        <dsp:cNvPr id="0" name=""/>
        <dsp:cNvSpPr/>
      </dsp:nvSpPr>
      <dsp:spPr>
        <a:xfrm>
          <a:off x="0" y="151373"/>
          <a:ext cx="6364224" cy="120458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analysis has been done using an anonymized feature-set, so I will be making a few assumptions of the given dataset.</a:t>
          </a:r>
        </a:p>
      </dsp:txBody>
      <dsp:txXfrm>
        <a:off x="58803" y="210176"/>
        <a:ext cx="6246618" cy="1086982"/>
      </dsp:txXfrm>
    </dsp:sp>
    <dsp:sp modelId="{8A71D534-0E2E-4347-9102-A2856AE9F677}">
      <dsp:nvSpPr>
        <dsp:cNvPr id="0" name=""/>
        <dsp:cNvSpPr/>
      </dsp:nvSpPr>
      <dsp:spPr>
        <a:xfrm>
          <a:off x="0" y="1355961"/>
          <a:ext cx="6364224"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6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The given metrics are all classified with the following prefixes:</a:t>
          </a:r>
        </a:p>
        <a:p>
          <a:pPr marL="228600" lvl="2" indent="-114300" algn="l" defTabSz="577850">
            <a:lnSpc>
              <a:spcPct val="90000"/>
            </a:lnSpc>
            <a:spcBef>
              <a:spcPct val="0"/>
            </a:spcBef>
            <a:spcAft>
              <a:spcPct val="20000"/>
            </a:spcAft>
            <a:buChar char="•"/>
          </a:pPr>
          <a:r>
            <a:rPr lang="en-US" sz="1300" kern="1200" dirty="0"/>
            <a:t>Sales – Pricing (premiums and deductibles)</a:t>
          </a:r>
        </a:p>
        <a:p>
          <a:pPr marL="228600" lvl="2" indent="-114300" algn="l" defTabSz="577850">
            <a:lnSpc>
              <a:spcPct val="90000"/>
            </a:lnSpc>
            <a:spcBef>
              <a:spcPct val="0"/>
            </a:spcBef>
            <a:spcAft>
              <a:spcPct val="20000"/>
            </a:spcAft>
            <a:buChar char="•"/>
          </a:pPr>
          <a:r>
            <a:rPr lang="en-US" sz="1300" kern="1200" dirty="0"/>
            <a:t>Personal – Information about the customer</a:t>
          </a:r>
        </a:p>
        <a:p>
          <a:pPr marL="228600" lvl="2" indent="-114300" algn="l" defTabSz="577850">
            <a:lnSpc>
              <a:spcPct val="90000"/>
            </a:lnSpc>
            <a:spcBef>
              <a:spcPct val="0"/>
            </a:spcBef>
            <a:spcAft>
              <a:spcPct val="20000"/>
            </a:spcAft>
            <a:buChar char="•"/>
          </a:pPr>
          <a:r>
            <a:rPr lang="en-US" sz="1300" kern="1200" dirty="0"/>
            <a:t>Property – The asset in question of being insured</a:t>
          </a:r>
        </a:p>
        <a:p>
          <a:pPr marL="228600" lvl="2" indent="-114300" algn="l" defTabSz="577850">
            <a:lnSpc>
              <a:spcPct val="90000"/>
            </a:lnSpc>
            <a:spcBef>
              <a:spcPct val="0"/>
            </a:spcBef>
            <a:spcAft>
              <a:spcPct val="20000"/>
            </a:spcAft>
            <a:buChar char="•"/>
          </a:pPr>
          <a:r>
            <a:rPr lang="en-US" sz="1300" kern="1200" dirty="0"/>
            <a:t>Geographic – location information (customer/asset)</a:t>
          </a:r>
        </a:p>
        <a:p>
          <a:pPr marL="228600" lvl="2" indent="-114300" algn="l" defTabSz="577850">
            <a:lnSpc>
              <a:spcPct val="90000"/>
            </a:lnSpc>
            <a:spcBef>
              <a:spcPct val="0"/>
            </a:spcBef>
            <a:spcAft>
              <a:spcPct val="20000"/>
            </a:spcAft>
            <a:buChar char="•"/>
          </a:pPr>
          <a:r>
            <a:rPr lang="en-US" sz="1300" kern="1200" dirty="0"/>
            <a:t>Coverage – coverages offered</a:t>
          </a:r>
        </a:p>
        <a:p>
          <a:pPr marL="228600" lvl="2" indent="-114300" algn="l" defTabSz="577850">
            <a:lnSpc>
              <a:spcPct val="90000"/>
            </a:lnSpc>
            <a:spcBef>
              <a:spcPct val="0"/>
            </a:spcBef>
            <a:spcAft>
              <a:spcPct val="20000"/>
            </a:spcAft>
            <a:buChar char="•"/>
          </a:pPr>
          <a:r>
            <a:rPr lang="en-US" sz="1300" kern="1200"/>
            <a:t>General (Not Specified)</a:t>
          </a:r>
        </a:p>
      </dsp:txBody>
      <dsp:txXfrm>
        <a:off x="0" y="1355961"/>
        <a:ext cx="6364224" cy="1548360"/>
      </dsp:txXfrm>
    </dsp:sp>
    <dsp:sp modelId="{D115128A-DE54-4051-A92C-1AB77BEC23E5}">
      <dsp:nvSpPr>
        <dsp:cNvPr id="0" name=""/>
        <dsp:cNvSpPr/>
      </dsp:nvSpPr>
      <dsp:spPr>
        <a:xfrm>
          <a:off x="0" y="2904321"/>
          <a:ext cx="6364224" cy="1204588"/>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Missing values will be imputed with most common value </a:t>
          </a:r>
        </a:p>
      </dsp:txBody>
      <dsp:txXfrm>
        <a:off x="58803" y="2963124"/>
        <a:ext cx="6246618" cy="1086982"/>
      </dsp:txXfrm>
    </dsp:sp>
    <dsp:sp modelId="{7612BFC1-22D5-43E2-9018-85A652E4BAB6}">
      <dsp:nvSpPr>
        <dsp:cNvPr id="0" name=""/>
        <dsp:cNvSpPr/>
      </dsp:nvSpPr>
      <dsp:spPr>
        <a:xfrm>
          <a:off x="0" y="4157870"/>
          <a:ext cx="6364224" cy="1204588"/>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 the current world, quoting is made under the assumption that the highest drivers are monthly premium, deductible, and coverages.  So we will assume that our model and analysis will reflect this.</a:t>
          </a:r>
        </a:p>
      </dsp:txBody>
      <dsp:txXfrm>
        <a:off x="58803" y="4216673"/>
        <a:ext cx="6246618" cy="10869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6/15/2020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75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6/15/2020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1030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6/15/2020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649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8176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6/15/2020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8135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675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3410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6/15/2020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4717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6/15/2020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76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6/15/2020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060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6/15/2020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5117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6/15/2020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21572346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en.illogicopedia.org/wiki/Tim_Allen" TargetMode="External"/><Relationship Id="rId7" Type="http://schemas.openxmlformats.org/officeDocument/2006/relationships/hyperlink" Target="https://www.pexels.com/photo/bright-daylight-environment-forest-240040/"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flickr.com/photos/haileyartjourney/8427819007"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8980F8-BF34-465B-8654-CFCADB914B4A}"/>
              </a:ext>
            </a:extLst>
          </p:cNvPr>
          <p:cNvSpPr>
            <a:spLocks noGrp="1"/>
          </p:cNvSpPr>
          <p:nvPr>
            <p:ph type="ctrTitle"/>
          </p:nvPr>
        </p:nvSpPr>
        <p:spPr>
          <a:xfrm>
            <a:off x="477981" y="1122363"/>
            <a:ext cx="4023360" cy="3204134"/>
          </a:xfrm>
        </p:spPr>
        <p:txBody>
          <a:bodyPr anchor="b">
            <a:normAutofit/>
          </a:bodyPr>
          <a:lstStyle/>
          <a:p>
            <a:r>
              <a:rPr lang="en-US" sz="4800" dirty="0"/>
              <a:t>Homesite Quote Conversion</a:t>
            </a:r>
          </a:p>
        </p:txBody>
      </p:sp>
      <p:sp>
        <p:nvSpPr>
          <p:cNvPr id="3" name="Subtitle 2">
            <a:extLst>
              <a:ext uri="{FF2B5EF4-FFF2-40B4-BE49-F238E27FC236}">
                <a16:creationId xmlns:a16="http://schemas.microsoft.com/office/drawing/2014/main" id="{15739BDE-993D-4125-A030-1A5A38C6987C}"/>
              </a:ext>
            </a:extLst>
          </p:cNvPr>
          <p:cNvSpPr>
            <a:spLocks noGrp="1"/>
          </p:cNvSpPr>
          <p:nvPr>
            <p:ph type="subTitle" idx="1"/>
          </p:nvPr>
        </p:nvSpPr>
        <p:spPr>
          <a:xfrm>
            <a:off x="477981" y="4872922"/>
            <a:ext cx="3933306" cy="1208141"/>
          </a:xfrm>
        </p:spPr>
        <p:txBody>
          <a:bodyPr>
            <a:normAutofit/>
          </a:bodyPr>
          <a:lstStyle/>
          <a:p>
            <a:r>
              <a:rPr lang="en-US" sz="2000" dirty="0"/>
              <a:t>By Anthony Fiel</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drawing&#10;&#10;Description automatically generated">
            <a:extLst>
              <a:ext uri="{FF2B5EF4-FFF2-40B4-BE49-F238E27FC236}">
                <a16:creationId xmlns:a16="http://schemas.microsoft.com/office/drawing/2014/main" id="{CACA653D-8AD2-4B1A-BAC8-A4CD262E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1679066"/>
            <a:ext cx="6408836" cy="3348616"/>
          </a:xfrm>
          <a:prstGeom prst="rect">
            <a:avLst/>
          </a:prstGeom>
        </p:spPr>
      </p:pic>
      <p:sp>
        <p:nvSpPr>
          <p:cNvPr id="6" name="TextBox 5">
            <a:extLst>
              <a:ext uri="{FF2B5EF4-FFF2-40B4-BE49-F238E27FC236}">
                <a16:creationId xmlns:a16="http://schemas.microsoft.com/office/drawing/2014/main" id="{AEC557B1-CBF4-4985-8CF2-3E304A8FA847}"/>
              </a:ext>
            </a:extLst>
          </p:cNvPr>
          <p:cNvSpPr txBox="1"/>
          <p:nvPr/>
        </p:nvSpPr>
        <p:spPr>
          <a:xfrm>
            <a:off x="5946783" y="4885086"/>
            <a:ext cx="5343982" cy="369332"/>
          </a:xfrm>
          <a:prstGeom prst="rect">
            <a:avLst/>
          </a:prstGeom>
          <a:noFill/>
        </p:spPr>
        <p:txBody>
          <a:bodyPr wrap="square" rtlCol="0">
            <a:spAutoFit/>
          </a:bodyPr>
          <a:lstStyle/>
          <a:p>
            <a:r>
              <a:rPr lang="en-US" dirty="0"/>
              <a:t>Data Science Remote – DATR 406 – Final Project </a:t>
            </a:r>
          </a:p>
        </p:txBody>
      </p:sp>
    </p:spTree>
    <p:extLst>
      <p:ext uri="{BB962C8B-B14F-4D97-AF65-F5344CB8AC3E}">
        <p14:creationId xmlns:p14="http://schemas.microsoft.com/office/powerpoint/2010/main" val="191356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E17BA2-FBA2-4571-9B5D-793711EAC159}"/>
              </a:ext>
            </a:extLst>
          </p:cNvPr>
          <p:cNvSpPr>
            <a:spLocks noGrp="1"/>
          </p:cNvSpPr>
          <p:nvPr>
            <p:ph type="title"/>
          </p:nvPr>
        </p:nvSpPr>
        <p:spPr>
          <a:xfrm>
            <a:off x="371094" y="1161288"/>
            <a:ext cx="3438144" cy="1124712"/>
          </a:xfrm>
        </p:spPr>
        <p:txBody>
          <a:bodyPr anchor="b">
            <a:normAutofit/>
          </a:bodyPr>
          <a:lstStyle/>
          <a:p>
            <a:r>
              <a:rPr lang="en-US" sz="2800"/>
              <a:t>Problem Description</a:t>
            </a: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EEF0AB-925C-497A-A5C0-EA5B1ABDCFF2}"/>
              </a:ext>
            </a:extLst>
          </p:cNvPr>
          <p:cNvPicPr>
            <a:picLocks noChangeAspect="1"/>
          </p:cNvPicPr>
          <p:nvPr/>
        </p:nvPicPr>
        <p:blipFill>
          <a:blip r:embed="rId2"/>
          <a:stretch>
            <a:fillRect/>
          </a:stretch>
        </p:blipFill>
        <p:spPr>
          <a:xfrm>
            <a:off x="4898967" y="1407039"/>
            <a:ext cx="6921940" cy="4153163"/>
          </a:xfrm>
          <a:prstGeom prst="rect">
            <a:avLst/>
          </a:prstGeom>
        </p:spPr>
      </p:pic>
      <p:sp>
        <p:nvSpPr>
          <p:cNvPr id="3" name="Content Placeholder 2">
            <a:extLst>
              <a:ext uri="{FF2B5EF4-FFF2-40B4-BE49-F238E27FC236}">
                <a16:creationId xmlns:a16="http://schemas.microsoft.com/office/drawing/2014/main" id="{899E5494-B9EF-49C8-AC9E-34BFB290202A}"/>
              </a:ext>
            </a:extLst>
          </p:cNvPr>
          <p:cNvSpPr>
            <a:spLocks noGrp="1"/>
          </p:cNvSpPr>
          <p:nvPr>
            <p:ph idx="1"/>
          </p:nvPr>
        </p:nvSpPr>
        <p:spPr>
          <a:xfrm>
            <a:off x="371094" y="2718054"/>
            <a:ext cx="3438906" cy="3207258"/>
          </a:xfrm>
        </p:spPr>
        <p:txBody>
          <a:bodyPr anchor="t">
            <a:normAutofit/>
          </a:bodyPr>
          <a:lstStyle/>
          <a:p>
            <a:r>
              <a:rPr lang="en-US" sz="1700" dirty="0"/>
              <a:t>In order to help understand the impact of proposed pricing changes and maintain an ideal portfolio of customer segments, we need to predict which customers will purchase a given quote.</a:t>
            </a:r>
          </a:p>
        </p:txBody>
      </p:sp>
    </p:spTree>
    <p:extLst>
      <p:ext uri="{BB962C8B-B14F-4D97-AF65-F5344CB8AC3E}">
        <p14:creationId xmlns:p14="http://schemas.microsoft.com/office/powerpoint/2010/main" val="99617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11C600-C55E-4545-BC36-3BB02760C9BE}"/>
              </a:ext>
            </a:extLst>
          </p:cNvPr>
          <p:cNvSpPr>
            <a:spLocks noGrp="1"/>
          </p:cNvSpPr>
          <p:nvPr>
            <p:ph type="title"/>
          </p:nvPr>
        </p:nvSpPr>
        <p:spPr>
          <a:xfrm>
            <a:off x="621792" y="1161288"/>
            <a:ext cx="3602736" cy="4526280"/>
          </a:xfrm>
        </p:spPr>
        <p:txBody>
          <a:bodyPr>
            <a:normAutofit/>
          </a:bodyPr>
          <a:lstStyle/>
          <a:p>
            <a:r>
              <a:rPr lang="en-US"/>
              <a:t>Data and Assumptions</a:t>
            </a:r>
            <a:endParaRPr lang="en-US" dirty="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Content Placeholder 2">
            <a:extLst>
              <a:ext uri="{FF2B5EF4-FFF2-40B4-BE49-F238E27FC236}">
                <a16:creationId xmlns:a16="http://schemas.microsoft.com/office/drawing/2014/main" id="{D2169414-CC79-4721-8E3E-E853D34F1329}"/>
              </a:ext>
            </a:extLst>
          </p:cNvPr>
          <p:cNvGraphicFramePr>
            <a:graphicFrameLocks noGrp="1"/>
          </p:cNvGraphicFramePr>
          <p:nvPr>
            <p:ph idx="1"/>
            <p:extLst>
              <p:ext uri="{D42A27DB-BD31-4B8C-83A1-F6EECF244321}">
                <p14:modId xmlns:p14="http://schemas.microsoft.com/office/powerpoint/2010/main" val="346652321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8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1241-97B5-48FB-8CA4-C14A9413AD19}"/>
              </a:ext>
            </a:extLst>
          </p:cNvPr>
          <p:cNvSpPr>
            <a:spLocks noGrp="1"/>
          </p:cNvSpPr>
          <p:nvPr>
            <p:ph type="title"/>
          </p:nvPr>
        </p:nvSpPr>
        <p:spPr/>
        <p:txBody>
          <a:bodyPr>
            <a:normAutofit/>
          </a:bodyPr>
          <a:lstStyle/>
          <a:p>
            <a:r>
              <a:rPr lang="en-US" dirty="0"/>
              <a:t>Model Comparison</a:t>
            </a:r>
          </a:p>
        </p:txBody>
      </p:sp>
      <p:graphicFrame>
        <p:nvGraphicFramePr>
          <p:cNvPr id="15" name="Table 15">
            <a:extLst>
              <a:ext uri="{FF2B5EF4-FFF2-40B4-BE49-F238E27FC236}">
                <a16:creationId xmlns:a16="http://schemas.microsoft.com/office/drawing/2014/main" id="{DAA2E964-FB45-46A7-9E1C-0CE49970EF6D}"/>
              </a:ext>
            </a:extLst>
          </p:cNvPr>
          <p:cNvGraphicFramePr>
            <a:graphicFrameLocks noGrp="1"/>
          </p:cNvGraphicFramePr>
          <p:nvPr>
            <p:ph idx="1"/>
            <p:extLst>
              <p:ext uri="{D42A27DB-BD31-4B8C-83A1-F6EECF244321}">
                <p14:modId xmlns:p14="http://schemas.microsoft.com/office/powerpoint/2010/main" val="2400257109"/>
              </p:ext>
            </p:extLst>
          </p:nvPr>
        </p:nvGraphicFramePr>
        <p:xfrm>
          <a:off x="288757" y="2866472"/>
          <a:ext cx="3617496" cy="1749009"/>
        </p:xfrm>
        <a:graphic>
          <a:graphicData uri="http://schemas.openxmlformats.org/drawingml/2006/table">
            <a:tbl>
              <a:tblPr firstRow="1" bandRow="1">
                <a:tableStyleId>{073A0DAA-6AF3-43AB-8588-CEC1D06C72B9}</a:tableStyleId>
              </a:tblPr>
              <a:tblGrid>
                <a:gridCol w="372567">
                  <a:extLst>
                    <a:ext uri="{9D8B030D-6E8A-4147-A177-3AD203B41FA5}">
                      <a16:colId xmlns:a16="http://schemas.microsoft.com/office/drawing/2014/main" val="756882382"/>
                    </a:ext>
                  </a:extLst>
                </a:gridCol>
                <a:gridCol w="1123707">
                  <a:extLst>
                    <a:ext uri="{9D8B030D-6E8A-4147-A177-3AD203B41FA5}">
                      <a16:colId xmlns:a16="http://schemas.microsoft.com/office/drawing/2014/main" val="3211271219"/>
                    </a:ext>
                  </a:extLst>
                </a:gridCol>
                <a:gridCol w="1027561">
                  <a:extLst>
                    <a:ext uri="{9D8B030D-6E8A-4147-A177-3AD203B41FA5}">
                      <a16:colId xmlns:a16="http://schemas.microsoft.com/office/drawing/2014/main" val="2857184259"/>
                    </a:ext>
                  </a:extLst>
                </a:gridCol>
                <a:gridCol w="1093661">
                  <a:extLst>
                    <a:ext uri="{9D8B030D-6E8A-4147-A177-3AD203B41FA5}">
                      <a16:colId xmlns:a16="http://schemas.microsoft.com/office/drawing/2014/main" val="3448865475"/>
                    </a:ext>
                  </a:extLst>
                </a:gridCol>
              </a:tblGrid>
              <a:tr h="316094">
                <a:tc>
                  <a:txBody>
                    <a:bodyPr/>
                    <a:lstStyle/>
                    <a:p>
                      <a:pPr algn="ctr"/>
                      <a:endParaRPr lang="en-US" sz="1200" baseline="0" dirty="0"/>
                    </a:p>
                  </a:txBody>
                  <a:tcPr>
                    <a:noFill/>
                  </a:tcPr>
                </a:tc>
                <a:tc>
                  <a:txBody>
                    <a:bodyPr/>
                    <a:lstStyle/>
                    <a:p>
                      <a:pPr algn="ctr"/>
                      <a:endParaRPr lang="en-US" sz="1200" baseline="0" dirty="0"/>
                    </a:p>
                  </a:txBody>
                  <a:tcPr>
                    <a:noFill/>
                  </a:tcPr>
                </a:tc>
                <a:tc gridSpan="2">
                  <a:txBody>
                    <a:bodyPr/>
                    <a:lstStyle/>
                    <a:p>
                      <a:pPr marL="0" algn="ctr" defTabSz="914400" rtl="0" eaLnBrk="1" latinLnBrk="0" hangingPunct="1"/>
                      <a:r>
                        <a:rPr lang="en-US" sz="1200" b="0" kern="1200" baseline="0" dirty="0">
                          <a:solidFill>
                            <a:schemeClr val="tx1"/>
                          </a:solidFill>
                          <a:latin typeface="+mn-lt"/>
                          <a:ea typeface="+mn-ea"/>
                          <a:cs typeface="+mn-cs"/>
                        </a:rPr>
                        <a:t>Actual</a:t>
                      </a:r>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533835790"/>
                  </a:ext>
                </a:extLst>
              </a:tr>
              <a:tr h="478357">
                <a:tc>
                  <a:txBody>
                    <a:bodyPr/>
                    <a:lstStyle/>
                    <a:p>
                      <a:pPr algn="ctr"/>
                      <a:endParaRPr lang="en-US" sz="1200" baseline="0" dirty="0"/>
                    </a:p>
                  </a:txBody>
                  <a:tcPr>
                    <a:noFill/>
                  </a:tcPr>
                </a:tc>
                <a:tc>
                  <a:txBody>
                    <a:bodyPr/>
                    <a:lstStyle/>
                    <a:p>
                      <a:pPr algn="ctr"/>
                      <a:endParaRPr lang="en-US" sz="1200" baseline="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Did not Convert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Converted</a:t>
                      </a:r>
                    </a:p>
                  </a:txBody>
                  <a:tcPr/>
                </a:tc>
                <a:extLst>
                  <a:ext uri="{0D108BD9-81ED-4DB2-BD59-A6C34878D82A}">
                    <a16:rowId xmlns:a16="http://schemas.microsoft.com/office/drawing/2014/main" val="802840896"/>
                  </a:ext>
                </a:extLst>
              </a:tr>
              <a:tr h="476201">
                <a:tc rowSpan="2">
                  <a:txBody>
                    <a:bodyPr/>
                    <a:lstStyle/>
                    <a:p>
                      <a:pPr algn="ctr"/>
                      <a:r>
                        <a:rPr lang="en-US" sz="1200" baseline="0" dirty="0"/>
                        <a:t>Predicted</a:t>
                      </a:r>
                    </a:p>
                  </a:txBody>
                  <a:tcPr vert="vert270"/>
                </a:tc>
                <a:tc>
                  <a:txBody>
                    <a:bodyPr/>
                    <a:lstStyle/>
                    <a:p>
                      <a:pPr algn="ctr"/>
                      <a:r>
                        <a:rPr lang="en-US" sz="1200" baseline="0" dirty="0"/>
                        <a:t>Did not Convert</a:t>
                      </a:r>
                    </a:p>
                  </a:txBody>
                  <a:tcPr/>
                </a:tc>
                <a:tc>
                  <a:txBody>
                    <a:bodyPr/>
                    <a:lstStyle/>
                    <a:p>
                      <a:pPr algn="ctr"/>
                      <a:r>
                        <a:rPr lang="en-US" sz="1200" baseline="0" dirty="0"/>
                        <a:t>39859</a:t>
                      </a:r>
                    </a:p>
                  </a:txBody>
                  <a:tcPr/>
                </a:tc>
                <a:tc>
                  <a:txBody>
                    <a:bodyPr/>
                    <a:lstStyle/>
                    <a:p>
                      <a:pPr algn="ctr"/>
                      <a:r>
                        <a:rPr lang="en-US" sz="1200" baseline="0" dirty="0"/>
                        <a:t>2625</a:t>
                      </a:r>
                    </a:p>
                  </a:txBody>
                  <a:tcPr/>
                </a:tc>
                <a:extLst>
                  <a:ext uri="{0D108BD9-81ED-4DB2-BD59-A6C34878D82A}">
                    <a16:rowId xmlns:a16="http://schemas.microsoft.com/office/drawing/2014/main" val="1784644199"/>
                  </a:ext>
                </a:extLst>
              </a:tr>
              <a:tr h="478357">
                <a:tc vMerge="1">
                  <a:txBody>
                    <a:bodyPr/>
                    <a:lstStyle/>
                    <a:p>
                      <a:endParaRPr lang="en-US" dirty="0"/>
                    </a:p>
                  </a:txBody>
                  <a:tcPr/>
                </a:tc>
                <a:tc>
                  <a:txBody>
                    <a:bodyPr/>
                    <a:lstStyle/>
                    <a:p>
                      <a:pPr algn="ctr"/>
                      <a:r>
                        <a:rPr lang="en-US" sz="1200" baseline="0" dirty="0"/>
                        <a:t>Converted</a:t>
                      </a:r>
                    </a:p>
                  </a:txBody>
                  <a:tcPr/>
                </a:tc>
                <a:tc>
                  <a:txBody>
                    <a:bodyPr/>
                    <a:lstStyle/>
                    <a:p>
                      <a:pPr algn="ctr"/>
                      <a:r>
                        <a:rPr lang="en-US" sz="1200" baseline="0" dirty="0"/>
                        <a:t>5057</a:t>
                      </a:r>
                    </a:p>
                  </a:txBody>
                  <a:tcPr/>
                </a:tc>
                <a:tc>
                  <a:txBody>
                    <a:bodyPr/>
                    <a:lstStyle/>
                    <a:p>
                      <a:pPr algn="ctr"/>
                      <a:r>
                        <a:rPr lang="en-US" sz="1200" baseline="0" dirty="0"/>
                        <a:t>4610</a:t>
                      </a:r>
                    </a:p>
                  </a:txBody>
                  <a:tcPr/>
                </a:tc>
                <a:extLst>
                  <a:ext uri="{0D108BD9-81ED-4DB2-BD59-A6C34878D82A}">
                    <a16:rowId xmlns:a16="http://schemas.microsoft.com/office/drawing/2014/main" val="2657093644"/>
                  </a:ext>
                </a:extLst>
              </a:tr>
            </a:tbl>
          </a:graphicData>
        </a:graphic>
      </p:graphicFrame>
      <p:sp>
        <p:nvSpPr>
          <p:cNvPr id="17" name="TextBox 16">
            <a:extLst>
              <a:ext uri="{FF2B5EF4-FFF2-40B4-BE49-F238E27FC236}">
                <a16:creationId xmlns:a16="http://schemas.microsoft.com/office/drawing/2014/main" id="{5D9B5AFF-5D15-4EDB-96BF-61E7DC118E8F}"/>
              </a:ext>
            </a:extLst>
          </p:cNvPr>
          <p:cNvSpPr txBox="1"/>
          <p:nvPr/>
        </p:nvSpPr>
        <p:spPr>
          <a:xfrm>
            <a:off x="625641" y="4615481"/>
            <a:ext cx="2943727" cy="923330"/>
          </a:xfrm>
          <a:prstGeom prst="rect">
            <a:avLst/>
          </a:prstGeom>
          <a:noFill/>
        </p:spPr>
        <p:txBody>
          <a:bodyPr wrap="square" rtlCol="0">
            <a:spAutoFit/>
          </a:bodyPr>
          <a:lstStyle/>
          <a:p>
            <a:r>
              <a:rPr lang="en-US" dirty="0"/>
              <a:t>Precision:  	0.6372</a:t>
            </a:r>
          </a:p>
          <a:p>
            <a:r>
              <a:rPr lang="en-US" dirty="0"/>
              <a:t>Recall:		0.4769</a:t>
            </a:r>
          </a:p>
          <a:p>
            <a:r>
              <a:rPr lang="en-US" dirty="0"/>
              <a:t>Accuracy:	0.8527</a:t>
            </a:r>
          </a:p>
        </p:txBody>
      </p:sp>
      <p:sp>
        <p:nvSpPr>
          <p:cNvPr id="22" name="TextBox 21">
            <a:extLst>
              <a:ext uri="{FF2B5EF4-FFF2-40B4-BE49-F238E27FC236}">
                <a16:creationId xmlns:a16="http://schemas.microsoft.com/office/drawing/2014/main" id="{94A52F7E-3361-4DE1-888F-8E2CC30DCBA9}"/>
              </a:ext>
            </a:extLst>
          </p:cNvPr>
          <p:cNvSpPr txBox="1"/>
          <p:nvPr/>
        </p:nvSpPr>
        <p:spPr>
          <a:xfrm>
            <a:off x="826167" y="2325378"/>
            <a:ext cx="2542674" cy="369332"/>
          </a:xfrm>
          <a:prstGeom prst="rect">
            <a:avLst/>
          </a:prstGeom>
          <a:noFill/>
        </p:spPr>
        <p:txBody>
          <a:bodyPr wrap="square" rtlCol="0">
            <a:spAutoFit/>
          </a:bodyPr>
          <a:lstStyle/>
          <a:p>
            <a:r>
              <a:rPr lang="en-US" dirty="0"/>
              <a:t>K-Nearest Neighbors</a:t>
            </a:r>
          </a:p>
        </p:txBody>
      </p:sp>
      <p:graphicFrame>
        <p:nvGraphicFramePr>
          <p:cNvPr id="23" name="Table 15">
            <a:extLst>
              <a:ext uri="{FF2B5EF4-FFF2-40B4-BE49-F238E27FC236}">
                <a16:creationId xmlns:a16="http://schemas.microsoft.com/office/drawing/2014/main" id="{FCD4354C-D70F-4108-8BCE-5341F2735E66}"/>
              </a:ext>
            </a:extLst>
          </p:cNvPr>
          <p:cNvGraphicFramePr>
            <a:graphicFrameLocks/>
          </p:cNvGraphicFramePr>
          <p:nvPr>
            <p:extLst>
              <p:ext uri="{D42A27DB-BD31-4B8C-83A1-F6EECF244321}">
                <p14:modId xmlns:p14="http://schemas.microsoft.com/office/powerpoint/2010/main" val="2307319791"/>
              </p:ext>
            </p:extLst>
          </p:nvPr>
        </p:nvGraphicFramePr>
        <p:xfrm>
          <a:off x="4243137" y="2866472"/>
          <a:ext cx="3617496" cy="1749009"/>
        </p:xfrm>
        <a:graphic>
          <a:graphicData uri="http://schemas.openxmlformats.org/drawingml/2006/table">
            <a:tbl>
              <a:tblPr firstRow="1" bandRow="1">
                <a:tableStyleId>{F5AB1C69-6EDB-4FF4-983F-18BD219EF322}</a:tableStyleId>
              </a:tblPr>
              <a:tblGrid>
                <a:gridCol w="372567">
                  <a:extLst>
                    <a:ext uri="{9D8B030D-6E8A-4147-A177-3AD203B41FA5}">
                      <a16:colId xmlns:a16="http://schemas.microsoft.com/office/drawing/2014/main" val="756882382"/>
                    </a:ext>
                  </a:extLst>
                </a:gridCol>
                <a:gridCol w="1123707">
                  <a:extLst>
                    <a:ext uri="{9D8B030D-6E8A-4147-A177-3AD203B41FA5}">
                      <a16:colId xmlns:a16="http://schemas.microsoft.com/office/drawing/2014/main" val="3211271219"/>
                    </a:ext>
                  </a:extLst>
                </a:gridCol>
                <a:gridCol w="1027561">
                  <a:extLst>
                    <a:ext uri="{9D8B030D-6E8A-4147-A177-3AD203B41FA5}">
                      <a16:colId xmlns:a16="http://schemas.microsoft.com/office/drawing/2014/main" val="2857184259"/>
                    </a:ext>
                  </a:extLst>
                </a:gridCol>
                <a:gridCol w="1093661">
                  <a:extLst>
                    <a:ext uri="{9D8B030D-6E8A-4147-A177-3AD203B41FA5}">
                      <a16:colId xmlns:a16="http://schemas.microsoft.com/office/drawing/2014/main" val="3448865475"/>
                    </a:ext>
                  </a:extLst>
                </a:gridCol>
              </a:tblGrid>
              <a:tr h="316094">
                <a:tc>
                  <a:txBody>
                    <a:bodyPr/>
                    <a:lstStyle/>
                    <a:p>
                      <a:pPr algn="ctr"/>
                      <a:endParaRPr lang="en-US" sz="1200" baseline="0" dirty="0"/>
                    </a:p>
                  </a:txBody>
                  <a:tcPr>
                    <a:solidFill>
                      <a:schemeClr val="bg2"/>
                    </a:solidFill>
                  </a:tcPr>
                </a:tc>
                <a:tc>
                  <a:txBody>
                    <a:bodyPr/>
                    <a:lstStyle/>
                    <a:p>
                      <a:pPr algn="ctr"/>
                      <a:endParaRPr lang="en-US" sz="1200" baseline="0" dirty="0"/>
                    </a:p>
                  </a:txBody>
                  <a:tcPr>
                    <a:solidFill>
                      <a:schemeClr val="bg2"/>
                    </a:solidFill>
                  </a:tcPr>
                </a:tc>
                <a:tc gridSpan="2">
                  <a:txBody>
                    <a:bodyPr/>
                    <a:lstStyle/>
                    <a:p>
                      <a:pPr marL="0" algn="ctr" defTabSz="914400" rtl="0" eaLnBrk="1" latinLnBrk="0" hangingPunct="1"/>
                      <a:r>
                        <a:rPr lang="en-US" sz="1200" b="0" kern="1200" baseline="0" dirty="0">
                          <a:solidFill>
                            <a:schemeClr val="bg2"/>
                          </a:solidFill>
                        </a:rPr>
                        <a:t>Actual</a:t>
                      </a:r>
                      <a:endParaRPr lang="en-US" sz="1200" b="0" kern="1200" baseline="0" dirty="0">
                        <a:solidFill>
                          <a:schemeClr val="bg2"/>
                        </a:solidFill>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533835790"/>
                  </a:ext>
                </a:extLst>
              </a:tr>
              <a:tr h="478357">
                <a:tc>
                  <a:txBody>
                    <a:bodyPr/>
                    <a:lstStyle/>
                    <a:p>
                      <a:pPr algn="ctr"/>
                      <a:endParaRPr lang="en-US" sz="1200" baseline="0" dirty="0"/>
                    </a:p>
                  </a:txBody>
                  <a:tcPr>
                    <a:solidFill>
                      <a:schemeClr val="bg2"/>
                    </a:solidFill>
                  </a:tcPr>
                </a:tc>
                <a:tc>
                  <a:txBody>
                    <a:bodyPr/>
                    <a:lstStyle/>
                    <a:p>
                      <a:pPr algn="ctr"/>
                      <a:endParaRPr lang="en-US" sz="1200" baseline="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Did not Convert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Converted</a:t>
                      </a:r>
                    </a:p>
                  </a:txBody>
                  <a:tcPr/>
                </a:tc>
                <a:extLst>
                  <a:ext uri="{0D108BD9-81ED-4DB2-BD59-A6C34878D82A}">
                    <a16:rowId xmlns:a16="http://schemas.microsoft.com/office/drawing/2014/main" val="802840896"/>
                  </a:ext>
                </a:extLst>
              </a:tr>
              <a:tr h="476201">
                <a:tc rowSpan="2">
                  <a:txBody>
                    <a:bodyPr/>
                    <a:lstStyle/>
                    <a:p>
                      <a:pPr algn="ctr"/>
                      <a:r>
                        <a:rPr lang="en-US" sz="1200" baseline="0" dirty="0"/>
                        <a:t>Predicted</a:t>
                      </a:r>
                    </a:p>
                  </a:txBody>
                  <a:tcPr vert="vert270"/>
                </a:tc>
                <a:tc>
                  <a:txBody>
                    <a:bodyPr/>
                    <a:lstStyle/>
                    <a:p>
                      <a:pPr algn="ctr"/>
                      <a:r>
                        <a:rPr lang="en-US" sz="1200" baseline="0" dirty="0"/>
                        <a:t>Did not Convert</a:t>
                      </a:r>
                    </a:p>
                  </a:txBody>
                  <a:tcPr/>
                </a:tc>
                <a:tc>
                  <a:txBody>
                    <a:bodyPr/>
                    <a:lstStyle/>
                    <a:p>
                      <a:pPr algn="ctr"/>
                      <a:r>
                        <a:rPr lang="en-US" sz="1200" dirty="0"/>
                        <a:t>41420</a:t>
                      </a:r>
                      <a:endParaRPr lang="en-US" sz="1200" baseline="0" dirty="0"/>
                    </a:p>
                  </a:txBody>
                  <a:tcPr/>
                </a:tc>
                <a:tc>
                  <a:txBody>
                    <a:bodyPr/>
                    <a:lstStyle/>
                    <a:p>
                      <a:pPr algn="ctr"/>
                      <a:r>
                        <a:rPr lang="en-US" sz="1200" dirty="0"/>
                        <a:t>1064</a:t>
                      </a:r>
                      <a:endParaRPr lang="en-US" sz="1200" baseline="0" dirty="0"/>
                    </a:p>
                  </a:txBody>
                  <a:tcPr/>
                </a:tc>
                <a:extLst>
                  <a:ext uri="{0D108BD9-81ED-4DB2-BD59-A6C34878D82A}">
                    <a16:rowId xmlns:a16="http://schemas.microsoft.com/office/drawing/2014/main" val="1784644199"/>
                  </a:ext>
                </a:extLst>
              </a:tr>
              <a:tr h="478357">
                <a:tc vMerge="1">
                  <a:txBody>
                    <a:bodyPr/>
                    <a:lstStyle/>
                    <a:p>
                      <a:endParaRPr lang="en-US" dirty="0"/>
                    </a:p>
                  </a:txBody>
                  <a:tcPr/>
                </a:tc>
                <a:tc>
                  <a:txBody>
                    <a:bodyPr/>
                    <a:lstStyle/>
                    <a:p>
                      <a:pPr algn="ctr"/>
                      <a:r>
                        <a:rPr lang="en-US" sz="1200" baseline="0" dirty="0"/>
                        <a:t>Converted</a:t>
                      </a:r>
                    </a:p>
                  </a:txBody>
                  <a:tcPr/>
                </a:tc>
                <a:tc>
                  <a:txBody>
                    <a:bodyPr/>
                    <a:lstStyle/>
                    <a:p>
                      <a:pPr algn="ctr"/>
                      <a:r>
                        <a:rPr lang="en-US" sz="1200" dirty="0"/>
                        <a:t>3905</a:t>
                      </a:r>
                      <a:endParaRPr lang="en-US" sz="1200" baseline="0" dirty="0"/>
                    </a:p>
                  </a:txBody>
                  <a:tcPr/>
                </a:tc>
                <a:tc>
                  <a:txBody>
                    <a:bodyPr/>
                    <a:lstStyle/>
                    <a:p>
                      <a:pPr algn="ctr"/>
                      <a:r>
                        <a:rPr lang="en-US" sz="1200" dirty="0"/>
                        <a:t>5762</a:t>
                      </a:r>
                      <a:endParaRPr lang="en-US" sz="1200" baseline="0" dirty="0"/>
                    </a:p>
                  </a:txBody>
                  <a:tcPr/>
                </a:tc>
                <a:extLst>
                  <a:ext uri="{0D108BD9-81ED-4DB2-BD59-A6C34878D82A}">
                    <a16:rowId xmlns:a16="http://schemas.microsoft.com/office/drawing/2014/main" val="2657093644"/>
                  </a:ext>
                </a:extLst>
              </a:tr>
            </a:tbl>
          </a:graphicData>
        </a:graphic>
      </p:graphicFrame>
      <p:sp>
        <p:nvSpPr>
          <p:cNvPr id="24" name="TextBox 23">
            <a:extLst>
              <a:ext uri="{FF2B5EF4-FFF2-40B4-BE49-F238E27FC236}">
                <a16:creationId xmlns:a16="http://schemas.microsoft.com/office/drawing/2014/main" id="{1A0BD2BC-541A-493F-8CCF-B6C39A339697}"/>
              </a:ext>
            </a:extLst>
          </p:cNvPr>
          <p:cNvSpPr txBox="1"/>
          <p:nvPr/>
        </p:nvSpPr>
        <p:spPr>
          <a:xfrm>
            <a:off x="4580021" y="4615481"/>
            <a:ext cx="2943727" cy="923330"/>
          </a:xfrm>
          <a:prstGeom prst="rect">
            <a:avLst/>
          </a:prstGeom>
          <a:noFill/>
        </p:spPr>
        <p:txBody>
          <a:bodyPr wrap="square" rtlCol="0">
            <a:spAutoFit/>
          </a:bodyPr>
          <a:lstStyle/>
          <a:p>
            <a:r>
              <a:rPr lang="en-US" dirty="0"/>
              <a:t>Precision:  	0.8441</a:t>
            </a:r>
          </a:p>
          <a:p>
            <a:r>
              <a:rPr lang="en-US" dirty="0"/>
              <a:t>Recall:		0.5960</a:t>
            </a:r>
          </a:p>
          <a:p>
            <a:r>
              <a:rPr lang="en-US" dirty="0"/>
              <a:t>Accuracy:	0.9047</a:t>
            </a:r>
          </a:p>
        </p:txBody>
      </p:sp>
      <p:sp>
        <p:nvSpPr>
          <p:cNvPr id="25" name="TextBox 24">
            <a:extLst>
              <a:ext uri="{FF2B5EF4-FFF2-40B4-BE49-F238E27FC236}">
                <a16:creationId xmlns:a16="http://schemas.microsoft.com/office/drawing/2014/main" id="{E7FEF278-B7CF-474B-9DE3-9EDC5936FA0B}"/>
              </a:ext>
            </a:extLst>
          </p:cNvPr>
          <p:cNvSpPr txBox="1"/>
          <p:nvPr/>
        </p:nvSpPr>
        <p:spPr>
          <a:xfrm>
            <a:off x="5213684" y="2325378"/>
            <a:ext cx="1764632" cy="369332"/>
          </a:xfrm>
          <a:prstGeom prst="rect">
            <a:avLst/>
          </a:prstGeom>
          <a:noFill/>
        </p:spPr>
        <p:txBody>
          <a:bodyPr wrap="square" rtlCol="0">
            <a:spAutoFit/>
          </a:bodyPr>
          <a:lstStyle/>
          <a:p>
            <a:r>
              <a:rPr lang="en-US" dirty="0"/>
              <a:t>Random Forest</a:t>
            </a:r>
          </a:p>
        </p:txBody>
      </p:sp>
      <p:graphicFrame>
        <p:nvGraphicFramePr>
          <p:cNvPr id="26" name="Table 15">
            <a:extLst>
              <a:ext uri="{FF2B5EF4-FFF2-40B4-BE49-F238E27FC236}">
                <a16:creationId xmlns:a16="http://schemas.microsoft.com/office/drawing/2014/main" id="{B1CB0349-31FB-43BA-9E2B-41521057D8B0}"/>
              </a:ext>
            </a:extLst>
          </p:cNvPr>
          <p:cNvGraphicFramePr>
            <a:graphicFrameLocks/>
          </p:cNvGraphicFramePr>
          <p:nvPr>
            <p:extLst>
              <p:ext uri="{D42A27DB-BD31-4B8C-83A1-F6EECF244321}">
                <p14:modId xmlns:p14="http://schemas.microsoft.com/office/powerpoint/2010/main" val="2722919714"/>
              </p:ext>
            </p:extLst>
          </p:nvPr>
        </p:nvGraphicFramePr>
        <p:xfrm>
          <a:off x="8197516" y="2866472"/>
          <a:ext cx="3617496" cy="1749009"/>
        </p:xfrm>
        <a:graphic>
          <a:graphicData uri="http://schemas.openxmlformats.org/drawingml/2006/table">
            <a:tbl>
              <a:tblPr firstRow="1" bandRow="1">
                <a:tableStyleId>{21E4AEA4-8DFA-4A89-87EB-49C32662AFE0}</a:tableStyleId>
              </a:tblPr>
              <a:tblGrid>
                <a:gridCol w="372567">
                  <a:extLst>
                    <a:ext uri="{9D8B030D-6E8A-4147-A177-3AD203B41FA5}">
                      <a16:colId xmlns:a16="http://schemas.microsoft.com/office/drawing/2014/main" val="756882382"/>
                    </a:ext>
                  </a:extLst>
                </a:gridCol>
                <a:gridCol w="1123707">
                  <a:extLst>
                    <a:ext uri="{9D8B030D-6E8A-4147-A177-3AD203B41FA5}">
                      <a16:colId xmlns:a16="http://schemas.microsoft.com/office/drawing/2014/main" val="3211271219"/>
                    </a:ext>
                  </a:extLst>
                </a:gridCol>
                <a:gridCol w="1027561">
                  <a:extLst>
                    <a:ext uri="{9D8B030D-6E8A-4147-A177-3AD203B41FA5}">
                      <a16:colId xmlns:a16="http://schemas.microsoft.com/office/drawing/2014/main" val="2857184259"/>
                    </a:ext>
                  </a:extLst>
                </a:gridCol>
                <a:gridCol w="1093661">
                  <a:extLst>
                    <a:ext uri="{9D8B030D-6E8A-4147-A177-3AD203B41FA5}">
                      <a16:colId xmlns:a16="http://schemas.microsoft.com/office/drawing/2014/main" val="3448865475"/>
                    </a:ext>
                  </a:extLst>
                </a:gridCol>
              </a:tblGrid>
              <a:tr h="316094">
                <a:tc>
                  <a:txBody>
                    <a:bodyPr/>
                    <a:lstStyle/>
                    <a:p>
                      <a:pPr algn="ctr"/>
                      <a:endParaRPr lang="en-US" sz="1200" baseline="0" dirty="0"/>
                    </a:p>
                  </a:txBody>
                  <a:tcPr>
                    <a:solidFill>
                      <a:schemeClr val="bg2"/>
                    </a:solidFill>
                  </a:tcPr>
                </a:tc>
                <a:tc>
                  <a:txBody>
                    <a:bodyPr/>
                    <a:lstStyle/>
                    <a:p>
                      <a:pPr algn="ctr"/>
                      <a:endParaRPr lang="en-US" sz="1200" baseline="0" dirty="0"/>
                    </a:p>
                  </a:txBody>
                  <a:tcPr>
                    <a:solidFill>
                      <a:schemeClr val="bg2"/>
                    </a:solidFill>
                  </a:tcPr>
                </a:tc>
                <a:tc gridSpan="2">
                  <a:txBody>
                    <a:bodyPr/>
                    <a:lstStyle/>
                    <a:p>
                      <a:pPr marL="0" algn="ctr" defTabSz="914400" rtl="0" eaLnBrk="1" latinLnBrk="0" hangingPunct="1"/>
                      <a:r>
                        <a:rPr lang="en-US" sz="1200" b="0" kern="1200" baseline="0" dirty="0">
                          <a:solidFill>
                            <a:schemeClr val="bg2"/>
                          </a:solidFill>
                        </a:rPr>
                        <a:t>Actual</a:t>
                      </a:r>
                      <a:endParaRPr lang="en-US" sz="1200" b="0" kern="1200" baseline="0" dirty="0">
                        <a:solidFill>
                          <a:schemeClr val="bg2"/>
                        </a:solidFill>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533835790"/>
                  </a:ext>
                </a:extLst>
              </a:tr>
              <a:tr h="478357">
                <a:tc>
                  <a:txBody>
                    <a:bodyPr/>
                    <a:lstStyle/>
                    <a:p>
                      <a:pPr algn="ctr"/>
                      <a:endParaRPr lang="en-US" sz="1200" baseline="0" dirty="0"/>
                    </a:p>
                  </a:txBody>
                  <a:tcPr>
                    <a:solidFill>
                      <a:schemeClr val="bg2"/>
                    </a:solidFill>
                  </a:tcPr>
                </a:tc>
                <a:tc>
                  <a:txBody>
                    <a:bodyPr/>
                    <a:lstStyle/>
                    <a:p>
                      <a:pPr algn="ctr"/>
                      <a:endParaRPr lang="en-US" sz="1200" baseline="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Did not Convert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t>Converted</a:t>
                      </a:r>
                    </a:p>
                  </a:txBody>
                  <a:tcPr/>
                </a:tc>
                <a:extLst>
                  <a:ext uri="{0D108BD9-81ED-4DB2-BD59-A6C34878D82A}">
                    <a16:rowId xmlns:a16="http://schemas.microsoft.com/office/drawing/2014/main" val="802840896"/>
                  </a:ext>
                </a:extLst>
              </a:tr>
              <a:tr h="476201">
                <a:tc rowSpan="2">
                  <a:txBody>
                    <a:bodyPr/>
                    <a:lstStyle/>
                    <a:p>
                      <a:pPr algn="ctr"/>
                      <a:r>
                        <a:rPr lang="en-US" sz="1200" baseline="0" dirty="0"/>
                        <a:t>Predicted</a:t>
                      </a:r>
                    </a:p>
                  </a:txBody>
                  <a:tcPr vert="vert270"/>
                </a:tc>
                <a:tc>
                  <a:txBody>
                    <a:bodyPr/>
                    <a:lstStyle/>
                    <a:p>
                      <a:pPr algn="ctr"/>
                      <a:r>
                        <a:rPr lang="en-US" sz="1200" baseline="0" dirty="0"/>
                        <a:t>Did not Convert</a:t>
                      </a:r>
                    </a:p>
                  </a:txBody>
                  <a:tcPr/>
                </a:tc>
                <a:tc>
                  <a:txBody>
                    <a:bodyPr/>
                    <a:lstStyle/>
                    <a:p>
                      <a:pPr algn="ctr"/>
                      <a:r>
                        <a:rPr lang="en-US" sz="1200" dirty="0"/>
                        <a:t>41428</a:t>
                      </a:r>
                      <a:endParaRPr lang="en-US" sz="1200" baseline="0" dirty="0"/>
                    </a:p>
                  </a:txBody>
                  <a:tcPr/>
                </a:tc>
                <a:tc>
                  <a:txBody>
                    <a:bodyPr/>
                    <a:lstStyle/>
                    <a:p>
                      <a:pPr algn="ctr"/>
                      <a:r>
                        <a:rPr lang="en-US" sz="1200" dirty="0"/>
                        <a:t>1056</a:t>
                      </a:r>
                      <a:endParaRPr lang="en-US" sz="1200" baseline="0" dirty="0"/>
                    </a:p>
                  </a:txBody>
                  <a:tcPr/>
                </a:tc>
                <a:extLst>
                  <a:ext uri="{0D108BD9-81ED-4DB2-BD59-A6C34878D82A}">
                    <a16:rowId xmlns:a16="http://schemas.microsoft.com/office/drawing/2014/main" val="1784644199"/>
                  </a:ext>
                </a:extLst>
              </a:tr>
              <a:tr h="478357">
                <a:tc vMerge="1">
                  <a:txBody>
                    <a:bodyPr/>
                    <a:lstStyle/>
                    <a:p>
                      <a:endParaRPr lang="en-US" dirty="0"/>
                    </a:p>
                  </a:txBody>
                  <a:tcPr/>
                </a:tc>
                <a:tc>
                  <a:txBody>
                    <a:bodyPr/>
                    <a:lstStyle/>
                    <a:p>
                      <a:pPr algn="ctr"/>
                      <a:r>
                        <a:rPr lang="en-US" sz="1200" baseline="0" dirty="0"/>
                        <a:t>Converted</a:t>
                      </a:r>
                    </a:p>
                  </a:txBody>
                  <a:tcPr/>
                </a:tc>
                <a:tc>
                  <a:txBody>
                    <a:bodyPr/>
                    <a:lstStyle/>
                    <a:p>
                      <a:pPr algn="ctr"/>
                      <a:r>
                        <a:rPr lang="en-US" sz="1200" dirty="0"/>
                        <a:t>3542</a:t>
                      </a:r>
                      <a:endParaRPr lang="en-US" sz="1200" baseline="0" dirty="0"/>
                    </a:p>
                  </a:txBody>
                  <a:tcPr/>
                </a:tc>
                <a:tc>
                  <a:txBody>
                    <a:bodyPr/>
                    <a:lstStyle/>
                    <a:p>
                      <a:pPr algn="ctr"/>
                      <a:r>
                        <a:rPr lang="en-US" sz="1200" dirty="0"/>
                        <a:t>6125</a:t>
                      </a:r>
                      <a:endParaRPr lang="en-US" sz="1200" baseline="0" dirty="0"/>
                    </a:p>
                  </a:txBody>
                  <a:tcPr/>
                </a:tc>
                <a:extLst>
                  <a:ext uri="{0D108BD9-81ED-4DB2-BD59-A6C34878D82A}">
                    <a16:rowId xmlns:a16="http://schemas.microsoft.com/office/drawing/2014/main" val="2657093644"/>
                  </a:ext>
                </a:extLst>
              </a:tr>
            </a:tbl>
          </a:graphicData>
        </a:graphic>
      </p:graphicFrame>
      <p:sp>
        <p:nvSpPr>
          <p:cNvPr id="27" name="TextBox 26">
            <a:extLst>
              <a:ext uri="{FF2B5EF4-FFF2-40B4-BE49-F238E27FC236}">
                <a16:creationId xmlns:a16="http://schemas.microsoft.com/office/drawing/2014/main" id="{AD535B0E-5857-4CBA-A2D1-7ABBB037F431}"/>
              </a:ext>
            </a:extLst>
          </p:cNvPr>
          <p:cNvSpPr txBox="1"/>
          <p:nvPr/>
        </p:nvSpPr>
        <p:spPr>
          <a:xfrm>
            <a:off x="8534400" y="4615481"/>
            <a:ext cx="2943727" cy="923330"/>
          </a:xfrm>
          <a:prstGeom prst="rect">
            <a:avLst/>
          </a:prstGeom>
          <a:noFill/>
        </p:spPr>
        <p:txBody>
          <a:bodyPr wrap="square" rtlCol="0">
            <a:spAutoFit/>
          </a:bodyPr>
          <a:lstStyle/>
          <a:p>
            <a:r>
              <a:rPr lang="en-US" dirty="0"/>
              <a:t>Precision:  	0.8529</a:t>
            </a:r>
          </a:p>
          <a:p>
            <a:r>
              <a:rPr lang="en-US" dirty="0"/>
              <a:t>Recall:		0.6336</a:t>
            </a:r>
          </a:p>
          <a:p>
            <a:r>
              <a:rPr lang="en-US" dirty="0"/>
              <a:t>Accuracy: 	0.9118</a:t>
            </a:r>
          </a:p>
        </p:txBody>
      </p:sp>
      <p:sp>
        <p:nvSpPr>
          <p:cNvPr id="28" name="TextBox 27">
            <a:extLst>
              <a:ext uri="{FF2B5EF4-FFF2-40B4-BE49-F238E27FC236}">
                <a16:creationId xmlns:a16="http://schemas.microsoft.com/office/drawing/2014/main" id="{D110955F-1AFE-456E-AE42-CCE19D66322D}"/>
              </a:ext>
            </a:extLst>
          </p:cNvPr>
          <p:cNvSpPr txBox="1"/>
          <p:nvPr/>
        </p:nvSpPr>
        <p:spPr>
          <a:xfrm>
            <a:off x="9035716" y="2191252"/>
            <a:ext cx="1941094" cy="646331"/>
          </a:xfrm>
          <a:prstGeom prst="rect">
            <a:avLst/>
          </a:prstGeom>
          <a:noFill/>
        </p:spPr>
        <p:txBody>
          <a:bodyPr wrap="square" rtlCol="0">
            <a:spAutoFit/>
          </a:bodyPr>
          <a:lstStyle/>
          <a:p>
            <a:r>
              <a:rPr lang="en-US" dirty="0"/>
              <a:t>Random Forest (limited features)</a:t>
            </a:r>
          </a:p>
        </p:txBody>
      </p:sp>
      <p:sp>
        <p:nvSpPr>
          <p:cNvPr id="29" name="TextBox 28">
            <a:extLst>
              <a:ext uri="{FF2B5EF4-FFF2-40B4-BE49-F238E27FC236}">
                <a16:creationId xmlns:a16="http://schemas.microsoft.com/office/drawing/2014/main" id="{24653C75-549F-432A-BB57-B1B4E5E23B1D}"/>
              </a:ext>
            </a:extLst>
          </p:cNvPr>
          <p:cNvSpPr txBox="1"/>
          <p:nvPr/>
        </p:nvSpPr>
        <p:spPr>
          <a:xfrm>
            <a:off x="4527884" y="5827207"/>
            <a:ext cx="3136232" cy="369332"/>
          </a:xfrm>
          <a:prstGeom prst="rect">
            <a:avLst/>
          </a:prstGeom>
          <a:noFill/>
        </p:spPr>
        <p:txBody>
          <a:bodyPr wrap="square" rtlCol="0">
            <a:spAutoFit/>
          </a:bodyPr>
          <a:lstStyle/>
          <a:p>
            <a:r>
              <a:rPr lang="en-US" b="1" dirty="0"/>
              <a:t>Baseline Accuracy:  </a:t>
            </a:r>
            <a:r>
              <a:rPr lang="en-US" dirty="0"/>
              <a:t>0.8146</a:t>
            </a:r>
          </a:p>
        </p:txBody>
      </p:sp>
      <p:sp>
        <p:nvSpPr>
          <p:cNvPr id="32" name="TextBox 31">
            <a:extLst>
              <a:ext uri="{FF2B5EF4-FFF2-40B4-BE49-F238E27FC236}">
                <a16:creationId xmlns:a16="http://schemas.microsoft.com/office/drawing/2014/main" id="{B7B498FA-1A23-4DE7-B8F9-FCFCDAABFA47}"/>
              </a:ext>
            </a:extLst>
          </p:cNvPr>
          <p:cNvSpPr txBox="1"/>
          <p:nvPr/>
        </p:nvSpPr>
        <p:spPr>
          <a:xfrm>
            <a:off x="0" y="6475404"/>
            <a:ext cx="7860633" cy="276999"/>
          </a:xfrm>
          <a:prstGeom prst="rect">
            <a:avLst/>
          </a:prstGeom>
          <a:noFill/>
        </p:spPr>
        <p:txBody>
          <a:bodyPr wrap="square" rtlCol="0">
            <a:spAutoFit/>
          </a:bodyPr>
          <a:lstStyle/>
          <a:p>
            <a:r>
              <a:rPr lang="en-US" sz="1200" dirty="0"/>
              <a:t>Note: precision can be thought of as "how useful the results are“ and recall is "how complete the results are"</a:t>
            </a:r>
          </a:p>
        </p:txBody>
      </p:sp>
      <p:pic>
        <p:nvPicPr>
          <p:cNvPr id="4" name="Picture 3" descr="A picture containing wearing, food, standing, brick&#10;&#10;Description automatically generated">
            <a:extLst>
              <a:ext uri="{FF2B5EF4-FFF2-40B4-BE49-F238E27FC236}">
                <a16:creationId xmlns:a16="http://schemas.microsoft.com/office/drawing/2014/main" id="{C3415B59-A1CB-4465-923C-491543F86D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4382" y="2694710"/>
            <a:ext cx="755317" cy="936593"/>
          </a:xfrm>
          <a:prstGeom prst="rect">
            <a:avLst/>
          </a:prstGeom>
        </p:spPr>
      </p:pic>
      <p:pic>
        <p:nvPicPr>
          <p:cNvPr id="7" name="Picture 6" descr="A close up of some grass&#10;&#10;Description automatically generated">
            <a:extLst>
              <a:ext uri="{FF2B5EF4-FFF2-40B4-BE49-F238E27FC236}">
                <a16:creationId xmlns:a16="http://schemas.microsoft.com/office/drawing/2014/main" id="{04E78EA1-8BBF-4934-94BC-117A43FBB97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94715" y="2906499"/>
            <a:ext cx="922509" cy="682657"/>
          </a:xfrm>
          <a:prstGeom prst="rect">
            <a:avLst/>
          </a:prstGeom>
        </p:spPr>
      </p:pic>
      <p:pic>
        <p:nvPicPr>
          <p:cNvPr id="10" name="Picture 9" descr="A tree in a forest&#10;&#10;Description automatically generated">
            <a:extLst>
              <a:ext uri="{FF2B5EF4-FFF2-40B4-BE49-F238E27FC236}">
                <a16:creationId xmlns:a16="http://schemas.microsoft.com/office/drawing/2014/main" id="{0329A62E-C694-4395-ACA9-8D23F83DDF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527884" y="2881073"/>
            <a:ext cx="1042325" cy="677034"/>
          </a:xfrm>
          <a:prstGeom prst="rect">
            <a:avLst/>
          </a:prstGeom>
        </p:spPr>
      </p:pic>
    </p:spTree>
    <p:extLst>
      <p:ext uri="{BB962C8B-B14F-4D97-AF65-F5344CB8AC3E}">
        <p14:creationId xmlns:p14="http://schemas.microsoft.com/office/powerpoint/2010/main" val="112827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11B952-8E6C-475A-AB0D-B3B2D668E4F3}"/>
              </a:ext>
            </a:extLst>
          </p:cNvPr>
          <p:cNvPicPr>
            <a:picLocks noChangeAspect="1"/>
          </p:cNvPicPr>
          <p:nvPr/>
        </p:nvPicPr>
        <p:blipFill>
          <a:blip r:embed="rId2"/>
          <a:stretch>
            <a:fillRect/>
          </a:stretch>
        </p:blipFill>
        <p:spPr>
          <a:xfrm>
            <a:off x="144339" y="2907423"/>
            <a:ext cx="5319032" cy="3810729"/>
          </a:xfrm>
          <a:prstGeom prst="rect">
            <a:avLst/>
          </a:prstGeom>
        </p:spPr>
      </p:pic>
      <p:sp>
        <p:nvSpPr>
          <p:cNvPr id="2" name="Title 1">
            <a:extLst>
              <a:ext uri="{FF2B5EF4-FFF2-40B4-BE49-F238E27FC236}">
                <a16:creationId xmlns:a16="http://schemas.microsoft.com/office/drawing/2014/main" id="{CD8A4087-BC4B-4890-B350-FA7E9769952E}"/>
              </a:ext>
            </a:extLst>
          </p:cNvPr>
          <p:cNvSpPr>
            <a:spLocks noGrp="1"/>
          </p:cNvSpPr>
          <p:nvPr>
            <p:ph type="title"/>
          </p:nvPr>
        </p:nvSpPr>
        <p:spPr/>
        <p:txBody>
          <a:bodyPr/>
          <a:lstStyle/>
          <a:p>
            <a:r>
              <a:rPr lang="en-US" dirty="0"/>
              <a:t>Feature Analysis</a:t>
            </a:r>
          </a:p>
        </p:txBody>
      </p:sp>
      <p:graphicFrame>
        <p:nvGraphicFramePr>
          <p:cNvPr id="5" name="Content Placeholder 4">
            <a:extLst>
              <a:ext uri="{FF2B5EF4-FFF2-40B4-BE49-F238E27FC236}">
                <a16:creationId xmlns:a16="http://schemas.microsoft.com/office/drawing/2014/main" id="{9B2B4D32-97DB-4FC2-A779-A04152337E32}"/>
              </a:ext>
            </a:extLst>
          </p:cNvPr>
          <p:cNvGraphicFramePr>
            <a:graphicFrameLocks noGrp="1"/>
          </p:cNvGraphicFramePr>
          <p:nvPr>
            <p:ph idx="1"/>
            <p:extLst>
              <p:ext uri="{D42A27DB-BD31-4B8C-83A1-F6EECF244321}">
                <p14:modId xmlns:p14="http://schemas.microsoft.com/office/powerpoint/2010/main" val="3788567854"/>
              </p:ext>
            </p:extLst>
          </p:nvPr>
        </p:nvGraphicFramePr>
        <p:xfrm>
          <a:off x="2803855" y="2250968"/>
          <a:ext cx="2157621" cy="1905000"/>
        </p:xfrm>
        <a:graphic>
          <a:graphicData uri="http://schemas.openxmlformats.org/drawingml/2006/table">
            <a:tbl>
              <a:tblPr>
                <a:tableStyleId>{073A0DAA-6AF3-43AB-8588-CEC1D06C72B9}</a:tableStyleId>
              </a:tblPr>
              <a:tblGrid>
                <a:gridCol w="1463713">
                  <a:extLst>
                    <a:ext uri="{9D8B030D-6E8A-4147-A177-3AD203B41FA5}">
                      <a16:colId xmlns:a16="http://schemas.microsoft.com/office/drawing/2014/main" val="2724140548"/>
                    </a:ext>
                  </a:extLst>
                </a:gridCol>
                <a:gridCol w="693908">
                  <a:extLst>
                    <a:ext uri="{9D8B030D-6E8A-4147-A177-3AD203B41FA5}">
                      <a16:colId xmlns:a16="http://schemas.microsoft.com/office/drawing/2014/main" val="901566078"/>
                    </a:ext>
                  </a:extLst>
                </a:gridCol>
              </a:tblGrid>
              <a:tr h="190500">
                <a:tc>
                  <a:txBody>
                    <a:bodyPr/>
                    <a:lstStyle/>
                    <a:p>
                      <a:pPr algn="l" fontAlgn="b"/>
                      <a:r>
                        <a:rPr lang="en-US" sz="1100" u="none" strike="noStrike" dirty="0">
                          <a:effectLst/>
                        </a:rPr>
                        <a:t>SalesField5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-0.35034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0716572"/>
                  </a:ext>
                </a:extLst>
              </a:tr>
              <a:tr h="190500">
                <a:tc>
                  <a:txBody>
                    <a:bodyPr/>
                    <a:lstStyle/>
                    <a:p>
                      <a:pPr algn="l" fontAlgn="b"/>
                      <a:r>
                        <a:rPr lang="en-US" sz="1100" u="none" strike="noStrike">
                          <a:effectLst/>
                        </a:rPr>
                        <a:t>SalesField1B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-0.25335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2432421"/>
                  </a:ext>
                </a:extLst>
              </a:tr>
              <a:tr h="190500">
                <a:tc>
                  <a:txBody>
                    <a:bodyPr/>
                    <a:lstStyle/>
                    <a:p>
                      <a:pPr algn="l" fontAlgn="b"/>
                      <a:r>
                        <a:rPr lang="en-US" sz="1100" u="none" strike="noStrike">
                          <a:effectLst/>
                        </a:rPr>
                        <a:t>PersonalField9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-0.25205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2150130"/>
                  </a:ext>
                </a:extLst>
              </a:tr>
              <a:tr h="190500">
                <a:tc>
                  <a:txBody>
                    <a:bodyPr/>
                    <a:lstStyle/>
                    <a:p>
                      <a:pPr algn="l" fontAlgn="b"/>
                      <a:r>
                        <a:rPr lang="en-US" sz="1100" u="none" strike="noStrike">
                          <a:effectLst/>
                        </a:rPr>
                        <a:t>SalesField1A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-0.21763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9131810"/>
                  </a:ext>
                </a:extLst>
              </a:tr>
              <a:tr h="190500">
                <a:tc>
                  <a:txBody>
                    <a:bodyPr/>
                    <a:lstStyle/>
                    <a:p>
                      <a:pPr algn="l" fontAlgn="b"/>
                      <a:r>
                        <a:rPr lang="en-US" sz="1100" u="none" strike="noStrike">
                          <a:effectLst/>
                        </a:rPr>
                        <a:t>SalesField4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-0.21737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5068566"/>
                  </a:ext>
                </a:extLst>
              </a:tr>
              <a:tr h="190500">
                <a:tc>
                  <a:txBody>
                    <a:bodyPr/>
                    <a:lstStyle/>
                    <a:p>
                      <a:pPr algn="l" fontAlgn="b"/>
                      <a:r>
                        <a:rPr lang="en-US" sz="1100" u="none" strike="noStrike">
                          <a:effectLst/>
                        </a:rPr>
                        <a:t>CoverageField8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0.178042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0199579"/>
                  </a:ext>
                </a:extLst>
              </a:tr>
              <a:tr h="190500">
                <a:tc>
                  <a:txBody>
                    <a:bodyPr/>
                    <a:lstStyle/>
                    <a:p>
                      <a:pPr algn="l" fontAlgn="b"/>
                      <a:r>
                        <a:rPr lang="en-US" sz="1100" u="none" strike="noStrike">
                          <a:effectLst/>
                        </a:rPr>
                        <a:t>Field9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0.179569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3746463"/>
                  </a:ext>
                </a:extLst>
              </a:tr>
              <a:tr h="190500">
                <a:tc>
                  <a:txBody>
                    <a:bodyPr/>
                    <a:lstStyle/>
                    <a:p>
                      <a:pPr algn="l" fontAlgn="b"/>
                      <a:r>
                        <a:rPr lang="en-US" sz="1100" u="none" strike="noStrike">
                          <a:effectLst/>
                        </a:rPr>
                        <a:t>PropertyField35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0.187117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2336360"/>
                  </a:ext>
                </a:extLst>
              </a:tr>
              <a:tr h="190500">
                <a:tc>
                  <a:txBody>
                    <a:bodyPr/>
                    <a:lstStyle/>
                    <a:p>
                      <a:pPr algn="l" fontAlgn="b"/>
                      <a:r>
                        <a:rPr lang="en-US" sz="1100" u="none" strike="noStrike">
                          <a:effectLst/>
                        </a:rPr>
                        <a:t>PropertyField32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0.192496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855900"/>
                  </a:ext>
                </a:extLst>
              </a:tr>
              <a:tr h="190500">
                <a:tc>
                  <a:txBody>
                    <a:bodyPr/>
                    <a:lstStyle/>
                    <a:p>
                      <a:pPr algn="l" fontAlgn="b"/>
                      <a:r>
                        <a:rPr lang="en-US" sz="1100" u="none" strike="noStrike">
                          <a:effectLst/>
                        </a:rPr>
                        <a:t>PropertyField34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0.213861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9437178"/>
                  </a:ext>
                </a:extLst>
              </a:tr>
            </a:tbl>
          </a:graphicData>
        </a:graphic>
      </p:graphicFrame>
      <p:sp>
        <p:nvSpPr>
          <p:cNvPr id="6" name="TextBox 5">
            <a:extLst>
              <a:ext uri="{FF2B5EF4-FFF2-40B4-BE49-F238E27FC236}">
                <a16:creationId xmlns:a16="http://schemas.microsoft.com/office/drawing/2014/main" id="{2612ADFE-67ED-4FD1-9DD7-DAEF72BCBF0F}"/>
              </a:ext>
            </a:extLst>
          </p:cNvPr>
          <p:cNvSpPr txBox="1"/>
          <p:nvPr/>
        </p:nvSpPr>
        <p:spPr>
          <a:xfrm>
            <a:off x="798593" y="2256333"/>
            <a:ext cx="2005262" cy="523220"/>
          </a:xfrm>
          <a:prstGeom prst="rect">
            <a:avLst/>
          </a:prstGeom>
          <a:noFill/>
        </p:spPr>
        <p:txBody>
          <a:bodyPr wrap="square" rtlCol="0">
            <a:spAutoFit/>
          </a:bodyPr>
          <a:lstStyle/>
          <a:p>
            <a:r>
              <a:rPr lang="en-US" sz="1400" dirty="0"/>
              <a:t>Most Correlated fields to quote conversion</a:t>
            </a:r>
          </a:p>
        </p:txBody>
      </p:sp>
      <p:pic>
        <p:nvPicPr>
          <p:cNvPr id="10" name="Picture 9">
            <a:extLst>
              <a:ext uri="{FF2B5EF4-FFF2-40B4-BE49-F238E27FC236}">
                <a16:creationId xmlns:a16="http://schemas.microsoft.com/office/drawing/2014/main" id="{00755580-561F-403F-A506-A3FF6C38B981}"/>
              </a:ext>
            </a:extLst>
          </p:cNvPr>
          <p:cNvPicPr>
            <a:picLocks noChangeAspect="1"/>
          </p:cNvPicPr>
          <p:nvPr/>
        </p:nvPicPr>
        <p:blipFill>
          <a:blip r:embed="rId3"/>
          <a:stretch>
            <a:fillRect/>
          </a:stretch>
        </p:blipFill>
        <p:spPr>
          <a:xfrm>
            <a:off x="5632968" y="2517943"/>
            <a:ext cx="6057900" cy="3848100"/>
          </a:xfrm>
          <a:prstGeom prst="rect">
            <a:avLst/>
          </a:prstGeom>
        </p:spPr>
      </p:pic>
      <p:sp>
        <p:nvSpPr>
          <p:cNvPr id="3" name="Rectangle 2">
            <a:extLst>
              <a:ext uri="{FF2B5EF4-FFF2-40B4-BE49-F238E27FC236}">
                <a16:creationId xmlns:a16="http://schemas.microsoft.com/office/drawing/2014/main" id="{DD31774D-0FC6-4478-85EE-F6B8020744EE}"/>
              </a:ext>
            </a:extLst>
          </p:cNvPr>
          <p:cNvSpPr/>
          <p:nvPr/>
        </p:nvSpPr>
        <p:spPr>
          <a:xfrm>
            <a:off x="144339" y="5470358"/>
            <a:ext cx="4491829" cy="4251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28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59C9-07FD-44AE-9F4F-201A642B19AA}"/>
              </a:ext>
            </a:extLst>
          </p:cNvPr>
          <p:cNvSpPr>
            <a:spLocks noGrp="1"/>
          </p:cNvSpPr>
          <p:nvPr>
            <p:ph type="title"/>
          </p:nvPr>
        </p:nvSpPr>
        <p:spPr/>
        <p:txBody>
          <a:bodyPr/>
          <a:lstStyle/>
          <a:p>
            <a:r>
              <a:rPr lang="en-US" dirty="0"/>
              <a:t>Recommendation</a:t>
            </a:r>
          </a:p>
        </p:txBody>
      </p:sp>
      <p:sp>
        <p:nvSpPr>
          <p:cNvPr id="7" name="Content Placeholder 6">
            <a:extLst>
              <a:ext uri="{FF2B5EF4-FFF2-40B4-BE49-F238E27FC236}">
                <a16:creationId xmlns:a16="http://schemas.microsoft.com/office/drawing/2014/main" id="{1608AC4C-E9F4-4254-90A7-8DA8E1EF8AE8}"/>
              </a:ext>
            </a:extLst>
          </p:cNvPr>
          <p:cNvSpPr>
            <a:spLocks noGrp="1"/>
          </p:cNvSpPr>
          <p:nvPr>
            <p:ph idx="1"/>
          </p:nvPr>
        </p:nvSpPr>
        <p:spPr/>
        <p:txBody>
          <a:bodyPr>
            <a:normAutofit fontScale="85000" lnSpcReduction="20000"/>
          </a:bodyPr>
          <a:lstStyle/>
          <a:p>
            <a:r>
              <a:rPr lang="en-US" dirty="0"/>
              <a:t>Because the feature set given has been anonymized, we can only make assumptions on the categories.  From the correlation heatmap we see that the Sales and Property categories are the most important.  And from the random forest feature importance chart we see that Property, Sales, and Personal are the driving factors.</a:t>
            </a:r>
          </a:p>
          <a:p>
            <a:r>
              <a:rPr lang="en-US" dirty="0"/>
              <a:t>The recommendation here would then be to either develop or tune the pricing model for products.  Since sales represents pricing/premium, and property is the asset being insured.  This supports our initial assumption that pricing has a big affect on quote conversion.  </a:t>
            </a:r>
          </a:p>
        </p:txBody>
      </p:sp>
    </p:spTree>
    <p:extLst>
      <p:ext uri="{BB962C8B-B14F-4D97-AF65-F5344CB8AC3E}">
        <p14:creationId xmlns:p14="http://schemas.microsoft.com/office/powerpoint/2010/main" val="169524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veral hands raised and ready to answer a question">
            <a:extLst>
              <a:ext uri="{FF2B5EF4-FFF2-40B4-BE49-F238E27FC236}">
                <a16:creationId xmlns:a16="http://schemas.microsoft.com/office/drawing/2014/main" id="{06A8A39D-C542-4562-8983-E8FA6B67808C}"/>
              </a:ext>
            </a:extLst>
          </p:cNvPr>
          <p:cNvPicPr>
            <a:picLocks noChangeAspect="1"/>
          </p:cNvPicPr>
          <p:nvPr/>
        </p:nvPicPr>
        <p:blipFill rotWithShape="1">
          <a:blip r:embed="rId2">
            <a:extLst>
              <a:ext uri="{28A0092B-C50C-407E-A947-70E740481C1C}">
                <a14:useLocalDpi xmlns:a14="http://schemas.microsoft.com/office/drawing/2010/main" val="0"/>
              </a:ext>
            </a:extLst>
          </a:blip>
          <a:srcRect l="4659" t="23391" r="4432"/>
          <a:stretch/>
        </p:blipFill>
        <p:spPr>
          <a:xfrm>
            <a:off x="20"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DE97F-8726-4E77-B44C-06947609DA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Questions/Comments</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6287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165</TotalTime>
  <Words>436</Words>
  <Application>Microsoft Office PowerPoint</Application>
  <PresentationFormat>Widescreen</PresentationFormat>
  <Paragraphs>87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Calibri</vt:lpstr>
      <vt:lpstr>AccentBoxVTI</vt:lpstr>
      <vt:lpstr>Homesite Quote Conversion</vt:lpstr>
      <vt:lpstr>Problem Description</vt:lpstr>
      <vt:lpstr>Data and Assumptions</vt:lpstr>
      <vt:lpstr>Model Comparison</vt:lpstr>
      <vt:lpstr>Feature Analysis</vt:lpstr>
      <vt:lpstr>Recommendation</vt:lpstr>
      <vt:lpstr>Questions/Comments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Homesite Quote Conversion</dc:title>
  <dc:creator>Anthony Fiel</dc:creator>
  <cp:lastModifiedBy>Anthony Fiel</cp:lastModifiedBy>
  <cp:revision>5</cp:revision>
  <dcterms:created xsi:type="dcterms:W3CDTF">2020-06-15T15:31:54Z</dcterms:created>
  <dcterms:modified xsi:type="dcterms:W3CDTF">2020-06-16T02:32:03Z</dcterms:modified>
</cp:coreProperties>
</file>